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85" r:id="rId3"/>
    <p:sldId id="273" r:id="rId4"/>
    <p:sldId id="256" r:id="rId5"/>
    <p:sldId id="274" r:id="rId6"/>
    <p:sldId id="259" r:id="rId7"/>
    <p:sldId id="268" r:id="rId8"/>
    <p:sldId id="281" r:id="rId9"/>
    <p:sldId id="267" r:id="rId10"/>
    <p:sldId id="269" r:id="rId11"/>
    <p:sldId id="286" r:id="rId12"/>
    <p:sldId id="272" r:id="rId13"/>
    <p:sldId id="284" r:id="rId14"/>
    <p:sldId id="282" r:id="rId15"/>
    <p:sldId id="271" r:id="rId16"/>
    <p:sldId id="257" r:id="rId17"/>
    <p:sldId id="276" r:id="rId18"/>
    <p:sldId id="279" r:id="rId19"/>
    <p:sldId id="283"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13"/>
  </p:normalViewPr>
  <p:slideViewPr>
    <p:cSldViewPr snapToGrid="0" snapToObjects="1">
      <p:cViewPr varScale="1">
        <p:scale>
          <a:sx n="125" d="100"/>
          <a:sy n="125" d="100"/>
        </p:scale>
        <p:origin x="32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08D0-E2D5-0943-8B6F-114BE5C22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7E645-724C-974B-AAE2-FC71D6A2A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016CDB-3C99-F447-9159-55E81C1E4CE8}"/>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5" name="Footer Placeholder 4">
            <a:extLst>
              <a:ext uri="{FF2B5EF4-FFF2-40B4-BE49-F238E27FC236}">
                <a16:creationId xmlns:a16="http://schemas.microsoft.com/office/drawing/2014/main" id="{F9C53C7F-440B-EA47-B826-3E1777A15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23DC5-7AB6-0447-A162-E74D5017BE18}"/>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10368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6907-7FB6-DA48-842B-9927FB380D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6021B-31A4-0147-A0AB-D2EAA068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4AD9F-50C8-2E42-A8F3-3090834DC3D1}"/>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5" name="Footer Placeholder 4">
            <a:extLst>
              <a:ext uri="{FF2B5EF4-FFF2-40B4-BE49-F238E27FC236}">
                <a16:creationId xmlns:a16="http://schemas.microsoft.com/office/drawing/2014/main" id="{B7AFDBD7-82AA-3240-8E51-1EA35D14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E1EE8-1146-B64A-BFFE-A56EC6BF042F}"/>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171666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B6F65C-7C88-084F-90E5-4BDA52018A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CF894-DD91-8B4E-A535-7D1EFEFBB8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3A1EB-9BEB-7B49-8882-6B7703927A58}"/>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5" name="Footer Placeholder 4">
            <a:extLst>
              <a:ext uri="{FF2B5EF4-FFF2-40B4-BE49-F238E27FC236}">
                <a16:creationId xmlns:a16="http://schemas.microsoft.com/office/drawing/2014/main" id="{5B63E9AE-FC24-4E40-B8A7-3E314FE7A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87F95-BDCF-BB46-BD17-62A052E3DC52}"/>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329286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A558-BFD0-064C-A35F-BB0AC5AD6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ED77A-9776-924F-AE02-6E5A7F585C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CE773-BA51-E44D-986A-1E38AA3F19F2}"/>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5" name="Footer Placeholder 4">
            <a:extLst>
              <a:ext uri="{FF2B5EF4-FFF2-40B4-BE49-F238E27FC236}">
                <a16:creationId xmlns:a16="http://schemas.microsoft.com/office/drawing/2014/main" id="{51A0296A-174A-BE49-9861-A4DC871AF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98931-96B5-814E-810E-DAF48D4FB96E}"/>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396112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DEC8-DCEC-5042-ADFB-C13974A3C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2F92FC-83B6-C048-A45C-0615C4AA4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0657AA-ED85-524E-A2DF-FD0E8AA743A1}"/>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5" name="Footer Placeholder 4">
            <a:extLst>
              <a:ext uri="{FF2B5EF4-FFF2-40B4-BE49-F238E27FC236}">
                <a16:creationId xmlns:a16="http://schemas.microsoft.com/office/drawing/2014/main" id="{16E631BC-D8E9-7C44-8D39-B98BA5B1D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26201-A261-704F-B35B-F91C4D4F376D}"/>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348471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7044-56BD-9A44-87E6-0D58F9B84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FDDEE3-DA14-294C-80F6-61F2E72D8D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47892-1447-AA45-98DE-95060110F0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EEC56-F8E0-F046-A94F-C767DB56BB75}"/>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6" name="Footer Placeholder 5">
            <a:extLst>
              <a:ext uri="{FF2B5EF4-FFF2-40B4-BE49-F238E27FC236}">
                <a16:creationId xmlns:a16="http://schemas.microsoft.com/office/drawing/2014/main" id="{A797389E-A764-3A49-A6F3-156B009C0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19AD7-164E-5D47-B4DD-BA5AF1072469}"/>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300938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0ED1-7B56-0440-AE16-66D6838210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6CCA8C-B5AB-9548-9F60-93369BDCE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0EF7FD-911A-D349-8B8F-716C66AC68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15FB6-7165-C640-B15E-F9601A5EB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028769-643E-684C-97E4-0C7D0037C9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EEC2D8-EE2C-5841-92D3-B09EE519775B}"/>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8" name="Footer Placeholder 7">
            <a:extLst>
              <a:ext uri="{FF2B5EF4-FFF2-40B4-BE49-F238E27FC236}">
                <a16:creationId xmlns:a16="http://schemas.microsoft.com/office/drawing/2014/main" id="{32FDD42B-EEE2-3841-87FD-F65CE02CB9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2E210-5F1C-E746-9AF1-FD1E8DF0E564}"/>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6282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56B2-F018-9B48-AF11-F8CE58F746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548C0E-6873-424D-9839-1DFE44E7C61C}"/>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4" name="Footer Placeholder 3">
            <a:extLst>
              <a:ext uri="{FF2B5EF4-FFF2-40B4-BE49-F238E27FC236}">
                <a16:creationId xmlns:a16="http://schemas.microsoft.com/office/drawing/2014/main" id="{CAC903D5-B86C-514B-BE52-37C8EE344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47FB6B-B18D-5F42-AF57-70180E806993}"/>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91756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385A0-CAFB-E34F-9069-860C66726E99}"/>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3" name="Footer Placeholder 2">
            <a:extLst>
              <a:ext uri="{FF2B5EF4-FFF2-40B4-BE49-F238E27FC236}">
                <a16:creationId xmlns:a16="http://schemas.microsoft.com/office/drawing/2014/main" id="{0A2D22F8-24FA-D744-B0A9-4E0DC21285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3FEFA0-009D-0F42-A815-8ADE3296EC6A}"/>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65324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CBFF-8C72-3249-A475-E69DC5B59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1C798-2343-2A4F-94B1-BE89FD7DB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4E895-6A1A-8046-9430-D873695A4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F8A08-CFBD-3F4C-8B86-2AF46A23DBD0}"/>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6" name="Footer Placeholder 5">
            <a:extLst>
              <a:ext uri="{FF2B5EF4-FFF2-40B4-BE49-F238E27FC236}">
                <a16:creationId xmlns:a16="http://schemas.microsoft.com/office/drawing/2014/main" id="{4D61E58A-227E-2F44-BCE5-2995CE267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92921-F6BB-5146-90F6-49830C86B758}"/>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14280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CAF9-0612-144F-913D-B38924A43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E465D-A26D-B14A-A89A-B522794CE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5563F-FEB9-B748-BE5E-407E2F43E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BDD40A-11D6-D441-9763-DE088671BD1C}"/>
              </a:ext>
            </a:extLst>
          </p:cNvPr>
          <p:cNvSpPr>
            <a:spLocks noGrp="1"/>
          </p:cNvSpPr>
          <p:nvPr>
            <p:ph type="dt" sz="half" idx="10"/>
          </p:nvPr>
        </p:nvSpPr>
        <p:spPr/>
        <p:txBody>
          <a:bodyPr/>
          <a:lstStyle/>
          <a:p>
            <a:fld id="{DEAE33FD-5580-1E4D-AFED-20573EE5970D}" type="datetimeFigureOut">
              <a:rPr lang="en-US" smtClean="0"/>
              <a:t>3/21/2019</a:t>
            </a:fld>
            <a:endParaRPr lang="en-US"/>
          </a:p>
        </p:txBody>
      </p:sp>
      <p:sp>
        <p:nvSpPr>
          <p:cNvPr id="6" name="Footer Placeholder 5">
            <a:extLst>
              <a:ext uri="{FF2B5EF4-FFF2-40B4-BE49-F238E27FC236}">
                <a16:creationId xmlns:a16="http://schemas.microsoft.com/office/drawing/2014/main" id="{212141BD-2697-F749-AFE9-1185C727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0BB2A-DB8E-0049-B869-A7012BB2DAA4}"/>
              </a:ext>
            </a:extLst>
          </p:cNvPr>
          <p:cNvSpPr>
            <a:spLocks noGrp="1"/>
          </p:cNvSpPr>
          <p:nvPr>
            <p:ph type="sldNum" sz="quarter" idx="12"/>
          </p:nvPr>
        </p:nvSpPr>
        <p:spPr/>
        <p:txBody>
          <a:bodyPr/>
          <a:lstStyle/>
          <a:p>
            <a:fld id="{A24BFE67-EFF6-9540-A0B9-AD8E31BF18E5}" type="slidenum">
              <a:rPr lang="en-US" smtClean="0"/>
              <a:t>‹#›</a:t>
            </a:fld>
            <a:endParaRPr lang="en-US"/>
          </a:p>
        </p:txBody>
      </p:sp>
    </p:spTree>
    <p:extLst>
      <p:ext uri="{BB962C8B-B14F-4D97-AF65-F5344CB8AC3E}">
        <p14:creationId xmlns:p14="http://schemas.microsoft.com/office/powerpoint/2010/main" val="221179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57E3A-3F9B-A044-B312-9531BD197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BF6F1-4017-C542-B4CF-EA7C21941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D17D3-8215-1249-9DD3-24A961D13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E33FD-5580-1E4D-AFED-20573EE5970D}" type="datetimeFigureOut">
              <a:rPr lang="en-US" smtClean="0"/>
              <a:t>3/21/2019</a:t>
            </a:fld>
            <a:endParaRPr lang="en-US"/>
          </a:p>
        </p:txBody>
      </p:sp>
      <p:sp>
        <p:nvSpPr>
          <p:cNvPr id="5" name="Footer Placeholder 4">
            <a:extLst>
              <a:ext uri="{FF2B5EF4-FFF2-40B4-BE49-F238E27FC236}">
                <a16:creationId xmlns:a16="http://schemas.microsoft.com/office/drawing/2014/main" id="{71A15D7D-0A80-F44F-93C8-874490D91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5413CA-15F0-384B-8422-919C8BF97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BFE67-EFF6-9540-A0B9-AD8E31BF18E5}" type="slidenum">
              <a:rPr lang="en-US" smtClean="0"/>
              <a:t>‹#›</a:t>
            </a:fld>
            <a:endParaRPr lang="en-US"/>
          </a:p>
        </p:txBody>
      </p:sp>
    </p:spTree>
    <p:extLst>
      <p:ext uri="{BB962C8B-B14F-4D97-AF65-F5344CB8AC3E}">
        <p14:creationId xmlns:p14="http://schemas.microsoft.com/office/powerpoint/2010/main" val="4248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sproutingfarms.org/home.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nacaa.com/journal/index.php?jid=86"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farmersmarketmetrics.guide/" TargetMode="External"/><Relationship Id="rId2" Type="http://schemas.openxmlformats.org/officeDocument/2006/relationships/hyperlink" Target="http://www.farmersmarketcoalition.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322309" y="306288"/>
            <a:ext cx="9196039" cy="1297452"/>
          </a:xfrm>
        </p:spPr>
        <p:txBody>
          <a:bodyPr>
            <a:normAutofit fontScale="90000"/>
          </a:bodyPr>
          <a:lstStyle/>
          <a:p>
            <a:r>
              <a:rPr lang="en-US" dirty="0"/>
              <a:t>Recruitment and Retention for Rural Markets</a:t>
            </a:r>
          </a:p>
        </p:txBody>
      </p:sp>
      <p:pic>
        <p:nvPicPr>
          <p:cNvPr id="4" name="Picture 3">
            <a:extLst>
              <a:ext uri="{FF2B5EF4-FFF2-40B4-BE49-F238E27FC236}">
                <a16:creationId xmlns:a16="http://schemas.microsoft.com/office/drawing/2014/main" id="{64BF9A28-C984-4D41-8E7E-446AE8CA5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446" y="1603740"/>
            <a:ext cx="9144000" cy="5143500"/>
          </a:xfrm>
          <a:prstGeom prst="rect">
            <a:avLst/>
          </a:prstGeom>
        </p:spPr>
      </p:pic>
    </p:spTree>
    <p:extLst>
      <p:ext uri="{BB962C8B-B14F-4D97-AF65-F5344CB8AC3E}">
        <p14:creationId xmlns:p14="http://schemas.microsoft.com/office/powerpoint/2010/main" val="8302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226634" y="720919"/>
            <a:ext cx="9196039" cy="1297452"/>
          </a:xfrm>
        </p:spPr>
        <p:txBody>
          <a:bodyPr>
            <a:normAutofit fontScale="90000"/>
          </a:bodyPr>
          <a:lstStyle/>
          <a:p>
            <a:r>
              <a:rPr lang="en-US" dirty="0"/>
              <a:t>Recruitment and Retention for Rural Markets</a:t>
            </a:r>
          </a:p>
        </p:txBody>
      </p:sp>
      <p:sp>
        <p:nvSpPr>
          <p:cNvPr id="3" name="Subtitle 2">
            <a:extLst>
              <a:ext uri="{FF2B5EF4-FFF2-40B4-BE49-F238E27FC236}">
                <a16:creationId xmlns:a16="http://schemas.microsoft.com/office/drawing/2014/main" id="{49439C01-C851-D84D-A883-BF51E064A9F9}"/>
              </a:ext>
            </a:extLst>
          </p:cNvPr>
          <p:cNvSpPr>
            <a:spLocks noGrp="1"/>
          </p:cNvSpPr>
          <p:nvPr>
            <p:ph type="subTitle" idx="1"/>
          </p:nvPr>
        </p:nvSpPr>
        <p:spPr>
          <a:xfrm>
            <a:off x="1226634" y="2018371"/>
            <a:ext cx="9441366" cy="4560849"/>
          </a:xfrm>
        </p:spPr>
        <p:txBody>
          <a:bodyPr>
            <a:normAutofit fontScale="92500" lnSpcReduction="10000"/>
          </a:bodyPr>
          <a:lstStyle/>
          <a:p>
            <a:endParaRPr lang="en-US" dirty="0"/>
          </a:p>
          <a:p>
            <a:r>
              <a:rPr lang="en-US" sz="4000" dirty="0">
                <a:solidFill>
                  <a:schemeClr val="accent2">
                    <a:lumMod val="75000"/>
                  </a:schemeClr>
                </a:solidFill>
              </a:rPr>
              <a:t>Product Development Ideas</a:t>
            </a:r>
          </a:p>
          <a:p>
            <a:r>
              <a:rPr lang="en-US" dirty="0"/>
              <a:t> Check venues such as supermarkets and specialty stores.  </a:t>
            </a:r>
          </a:p>
          <a:p>
            <a:r>
              <a:rPr lang="en-US" dirty="0"/>
              <a:t>Food, health, and lifestyle magazines and websites; food pages and columns in the newspaper; newsletters; cookbooks; trade magazines and other publications. </a:t>
            </a:r>
          </a:p>
          <a:p>
            <a:r>
              <a:rPr lang="en-US" dirty="0"/>
              <a:t>Customer surveys, tasting panels, and focus groups. </a:t>
            </a:r>
          </a:p>
          <a:p>
            <a:r>
              <a:rPr lang="en-US" dirty="0"/>
              <a:t> Vendor surveys. </a:t>
            </a:r>
          </a:p>
          <a:p>
            <a:r>
              <a:rPr lang="en-US" dirty="0"/>
              <a:t> Chefs and other food professionals. </a:t>
            </a:r>
          </a:p>
          <a:p>
            <a:r>
              <a:rPr lang="en-US" dirty="0"/>
              <a:t> Cooperative Extension agents and other agriculture professionals. </a:t>
            </a:r>
          </a:p>
          <a:p>
            <a:r>
              <a:rPr lang="en-US" dirty="0"/>
              <a:t>Meetings and conferences.</a:t>
            </a:r>
          </a:p>
          <a:p>
            <a:r>
              <a:rPr lang="en-US" dirty="0"/>
              <a:t>Partner with seed companies</a:t>
            </a:r>
          </a:p>
        </p:txBody>
      </p:sp>
    </p:spTree>
    <p:extLst>
      <p:ext uri="{BB962C8B-B14F-4D97-AF65-F5344CB8AC3E}">
        <p14:creationId xmlns:p14="http://schemas.microsoft.com/office/powerpoint/2010/main" val="268022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338146" y="669073"/>
            <a:ext cx="9329854" cy="1226634"/>
          </a:xfrm>
        </p:spPr>
        <p:txBody>
          <a:bodyPr>
            <a:normAutofit fontScale="90000"/>
          </a:bodyPr>
          <a:lstStyle/>
          <a:p>
            <a:r>
              <a:rPr lang="en-US" dirty="0"/>
              <a:t>Recruitment and Retention for Rural Markets</a:t>
            </a:r>
          </a:p>
        </p:txBody>
      </p:sp>
      <p:pic>
        <p:nvPicPr>
          <p:cNvPr id="8" name="Picture 7">
            <a:extLst>
              <a:ext uri="{FF2B5EF4-FFF2-40B4-BE49-F238E27FC236}">
                <a16:creationId xmlns:a16="http://schemas.microsoft.com/office/drawing/2014/main" id="{63F1CBAA-65A2-1241-895C-EB8C57157E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693" y="1804357"/>
            <a:ext cx="7657862" cy="5053643"/>
          </a:xfrm>
          <a:prstGeom prst="rect">
            <a:avLst/>
          </a:prstGeom>
        </p:spPr>
      </p:pic>
    </p:spTree>
    <p:extLst>
      <p:ext uri="{BB962C8B-B14F-4D97-AF65-F5344CB8AC3E}">
        <p14:creationId xmlns:p14="http://schemas.microsoft.com/office/powerpoint/2010/main" val="263204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343025" y="3178419"/>
            <a:ext cx="9715500" cy="4223353"/>
          </a:xfrm>
        </p:spPr>
        <p:txBody>
          <a:bodyPr>
            <a:normAutofit fontScale="90000"/>
          </a:bodyPr>
          <a:lstStyle/>
          <a:p>
            <a:pPr algn="l"/>
            <a:br>
              <a:rPr lang="en-US" sz="1800" dirty="0"/>
            </a:br>
            <a:r>
              <a:rPr lang="en-US" sz="1800" dirty="0"/>
              <a:t>How to 1. increase frequency of attendance, 2. amount spent, and 3. new shoppers?</a:t>
            </a:r>
            <a:br>
              <a:rPr lang="en-US" sz="1800" dirty="0"/>
            </a:br>
            <a:br>
              <a:rPr lang="en-US" sz="1800" dirty="0"/>
            </a:br>
            <a:br>
              <a:rPr lang="en-US" sz="1800" dirty="0"/>
            </a:br>
            <a:r>
              <a:rPr lang="en-US" sz="1800" dirty="0"/>
              <a:t>   What are things a market might not expect or know about their "average" farmers market shopper?</a:t>
            </a:r>
            <a:br>
              <a:rPr lang="en-US" sz="1800" dirty="0"/>
            </a:br>
            <a:br>
              <a:rPr lang="en-US" sz="1800" dirty="0"/>
            </a:br>
            <a:br>
              <a:rPr lang="en-US" sz="1800" dirty="0"/>
            </a:br>
            <a:r>
              <a:rPr lang="en-US" sz="1800" dirty="0"/>
              <a:t>       What are common pitfalls are inhibiting customer expansion and retention?</a:t>
            </a:r>
            <a:br>
              <a:rPr lang="en-US" sz="1800" dirty="0"/>
            </a:br>
            <a:br>
              <a:rPr lang="en-US" sz="1800" dirty="0"/>
            </a:br>
            <a:r>
              <a:rPr lang="en-US" sz="1800" dirty="0"/>
              <a:t>           </a:t>
            </a:r>
            <a:br>
              <a:rPr lang="en-US" sz="1800" dirty="0"/>
            </a:br>
            <a:r>
              <a:rPr lang="en-US" sz="1800" dirty="0"/>
              <a:t>            How effective are  events for attracting and retaining new customers?</a:t>
            </a:r>
            <a:br>
              <a:rPr lang="en-US" sz="1800" dirty="0"/>
            </a:br>
            <a:br>
              <a:rPr lang="en-US" sz="1800" dirty="0"/>
            </a:br>
            <a:br>
              <a:rPr lang="en-US" sz="1800" dirty="0"/>
            </a:br>
            <a:r>
              <a:rPr lang="en-US" sz="1800" dirty="0"/>
              <a:t>                      What are a few key things vendors can do to retain and attract new customers?</a:t>
            </a:r>
            <a:br>
              <a:rPr lang="en-US" sz="1800" dirty="0"/>
            </a:br>
            <a:br>
              <a:rPr lang="en-US" sz="1800" dirty="0"/>
            </a:br>
            <a:br>
              <a:rPr lang="en-US" sz="1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1242646" y="387252"/>
            <a:ext cx="10144125" cy="1754326"/>
          </a:xfrm>
          <a:prstGeom prst="rect">
            <a:avLst/>
          </a:prstGeom>
          <a:noFill/>
        </p:spPr>
        <p:txBody>
          <a:bodyPr wrap="square" rtlCol="0">
            <a:spAutoFit/>
          </a:bodyPr>
          <a:lstStyle/>
          <a:p>
            <a:pPr algn="ctr"/>
            <a:r>
              <a:rPr lang="en-US" sz="5400" dirty="0">
                <a:latin typeface="+mj-lt"/>
              </a:rPr>
              <a:t>Recruitment and Retention for </a:t>
            </a:r>
          </a:p>
          <a:p>
            <a:pPr algn="ctr"/>
            <a:r>
              <a:rPr lang="en-US" sz="5400" dirty="0">
                <a:latin typeface="+mj-lt"/>
              </a:rPr>
              <a:t>Rural Markets</a:t>
            </a:r>
          </a:p>
        </p:txBody>
      </p:sp>
      <p:sp>
        <p:nvSpPr>
          <p:cNvPr id="3" name="TextBox 2">
            <a:extLst>
              <a:ext uri="{FF2B5EF4-FFF2-40B4-BE49-F238E27FC236}">
                <a16:creationId xmlns:a16="http://schemas.microsoft.com/office/drawing/2014/main" id="{5A12D84B-9AC5-CB44-B263-0F78EFFAF56F}"/>
              </a:ext>
            </a:extLst>
          </p:cNvPr>
          <p:cNvSpPr txBox="1"/>
          <p:nvPr/>
        </p:nvSpPr>
        <p:spPr>
          <a:xfrm>
            <a:off x="3669323" y="3036277"/>
            <a:ext cx="3232319" cy="646331"/>
          </a:xfrm>
          <a:prstGeom prst="rect">
            <a:avLst/>
          </a:prstGeom>
          <a:noFill/>
        </p:spPr>
        <p:txBody>
          <a:bodyPr wrap="square" rtlCol="0">
            <a:spAutoFit/>
          </a:bodyPr>
          <a:lstStyle/>
          <a:p>
            <a:endParaRPr lang="en-US" dirty="0"/>
          </a:p>
          <a:p>
            <a:endParaRPr lang="en-US" dirty="0"/>
          </a:p>
        </p:txBody>
      </p:sp>
      <p:sp>
        <p:nvSpPr>
          <p:cNvPr id="2" name="TextBox 1">
            <a:extLst>
              <a:ext uri="{FF2B5EF4-FFF2-40B4-BE49-F238E27FC236}">
                <a16:creationId xmlns:a16="http://schemas.microsoft.com/office/drawing/2014/main" id="{098022C6-635A-054E-A5D7-86EE0C14A235}"/>
              </a:ext>
            </a:extLst>
          </p:cNvPr>
          <p:cNvSpPr txBox="1"/>
          <p:nvPr/>
        </p:nvSpPr>
        <p:spPr>
          <a:xfrm>
            <a:off x="750277" y="2283720"/>
            <a:ext cx="9889101" cy="646331"/>
          </a:xfrm>
          <a:prstGeom prst="rect">
            <a:avLst/>
          </a:prstGeom>
          <a:noFill/>
        </p:spPr>
        <p:txBody>
          <a:bodyPr wrap="square" rtlCol="0">
            <a:spAutoFit/>
          </a:bodyPr>
          <a:lstStyle/>
          <a:p>
            <a:r>
              <a:rPr lang="en-US" dirty="0"/>
              <a:t>Test it with a pilot. </a:t>
            </a:r>
          </a:p>
          <a:p>
            <a:r>
              <a:rPr lang="en-US" dirty="0"/>
              <a:t>Start that pilot with a hypothesis:</a:t>
            </a:r>
          </a:p>
        </p:txBody>
      </p:sp>
    </p:spTree>
    <p:extLst>
      <p:ext uri="{BB962C8B-B14F-4D97-AF65-F5344CB8AC3E}">
        <p14:creationId xmlns:p14="http://schemas.microsoft.com/office/powerpoint/2010/main" val="326156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128712" y="1954351"/>
            <a:ext cx="9715500" cy="4223353"/>
          </a:xfrm>
        </p:spPr>
        <p:txBody>
          <a:bodyPr>
            <a:normAutofit/>
          </a:bodyPr>
          <a:lstStyle/>
          <a:p>
            <a:br>
              <a:rPr lang="en-US" sz="2800" dirty="0"/>
            </a:br>
            <a:br>
              <a:rPr lang="en-US" sz="2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914400" y="200025"/>
            <a:ext cx="10144125" cy="1754326"/>
          </a:xfrm>
          <a:prstGeom prst="rect">
            <a:avLst/>
          </a:prstGeom>
          <a:noFill/>
        </p:spPr>
        <p:txBody>
          <a:bodyPr wrap="square" rtlCol="0">
            <a:spAutoFit/>
          </a:bodyPr>
          <a:lstStyle/>
          <a:p>
            <a:pPr algn="ctr"/>
            <a:r>
              <a:rPr lang="en-US" sz="5400" dirty="0">
                <a:latin typeface="+mj-lt"/>
              </a:rPr>
              <a:t>Recruitment and Retention for </a:t>
            </a:r>
          </a:p>
          <a:p>
            <a:pPr algn="ctr"/>
            <a:r>
              <a:rPr lang="en-US" sz="5400" dirty="0">
                <a:latin typeface="+mj-lt"/>
              </a:rPr>
              <a:t>Rural Markets</a:t>
            </a:r>
          </a:p>
        </p:txBody>
      </p:sp>
      <p:sp>
        <p:nvSpPr>
          <p:cNvPr id="3" name="TextBox 2">
            <a:extLst>
              <a:ext uri="{FF2B5EF4-FFF2-40B4-BE49-F238E27FC236}">
                <a16:creationId xmlns:a16="http://schemas.microsoft.com/office/drawing/2014/main" id="{40DCCA2F-5A60-AF46-A877-BF2FBB64410B}"/>
              </a:ext>
            </a:extLst>
          </p:cNvPr>
          <p:cNvSpPr txBox="1"/>
          <p:nvPr/>
        </p:nvSpPr>
        <p:spPr>
          <a:xfrm>
            <a:off x="2294072" y="6488668"/>
            <a:ext cx="7656648" cy="369332"/>
          </a:xfrm>
          <a:prstGeom prst="rect">
            <a:avLst/>
          </a:prstGeom>
          <a:noFill/>
        </p:spPr>
        <p:txBody>
          <a:bodyPr wrap="none" rtlCol="0">
            <a:spAutoFit/>
          </a:bodyPr>
          <a:lstStyle/>
          <a:p>
            <a:r>
              <a:rPr lang="en-US" dirty="0"/>
              <a:t>* Marketing Farmers’ Markets: Ideas for Market Vendors &amp; Managers in Nevada</a:t>
            </a:r>
          </a:p>
        </p:txBody>
      </p:sp>
      <p:pic>
        <p:nvPicPr>
          <p:cNvPr id="7" name="Picture 6">
            <a:extLst>
              <a:ext uri="{FF2B5EF4-FFF2-40B4-BE49-F238E27FC236}">
                <a16:creationId xmlns:a16="http://schemas.microsoft.com/office/drawing/2014/main" id="{FA7F9AC8-B848-7D47-86C2-BBBCAF88EE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592" y="1854571"/>
            <a:ext cx="5927804" cy="2211456"/>
          </a:xfrm>
          <a:prstGeom prst="rect">
            <a:avLst/>
          </a:prstGeom>
          <a:ln>
            <a:solidFill>
              <a:schemeClr val="accent2">
                <a:lumMod val="75000"/>
              </a:schemeClr>
            </a:solidFill>
          </a:ln>
        </p:spPr>
      </p:pic>
      <p:pic>
        <p:nvPicPr>
          <p:cNvPr id="9" name="Picture 8">
            <a:extLst>
              <a:ext uri="{FF2B5EF4-FFF2-40B4-BE49-F238E27FC236}">
                <a16:creationId xmlns:a16="http://schemas.microsoft.com/office/drawing/2014/main" id="{A2D23667-8481-B74A-93F4-765ED2F17A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9080" y="2786738"/>
            <a:ext cx="5754412" cy="2272903"/>
          </a:xfrm>
          <a:prstGeom prst="rect">
            <a:avLst/>
          </a:prstGeom>
          <a:ln>
            <a:solidFill>
              <a:schemeClr val="accent6">
                <a:lumMod val="75000"/>
              </a:schemeClr>
            </a:solidFill>
          </a:ln>
        </p:spPr>
      </p:pic>
      <p:pic>
        <p:nvPicPr>
          <p:cNvPr id="11" name="Picture 10">
            <a:extLst>
              <a:ext uri="{FF2B5EF4-FFF2-40B4-BE49-F238E27FC236}">
                <a16:creationId xmlns:a16="http://schemas.microsoft.com/office/drawing/2014/main" id="{F1372232-B855-D848-A92D-2D7BFD17E6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930" y="4336015"/>
            <a:ext cx="6031128" cy="2197387"/>
          </a:xfrm>
          <a:prstGeom prst="rect">
            <a:avLst/>
          </a:prstGeom>
          <a:ln>
            <a:solidFill>
              <a:schemeClr val="accent1">
                <a:lumMod val="75000"/>
              </a:schemeClr>
            </a:solidFill>
          </a:ln>
        </p:spPr>
      </p:pic>
    </p:spTree>
    <p:extLst>
      <p:ext uri="{BB962C8B-B14F-4D97-AF65-F5344CB8AC3E}">
        <p14:creationId xmlns:p14="http://schemas.microsoft.com/office/powerpoint/2010/main" val="171984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9000"/>
                <a:lumOff val="71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5951291" y="4254998"/>
            <a:ext cx="4284052" cy="4201737"/>
          </a:xfrm>
          <a:effectLst>
            <a:outerShdw blurRad="596900" dist="50800" algn="ctr" rotWithShape="0">
              <a:srgbClr val="000000">
                <a:alpha val="67000"/>
              </a:srgbClr>
            </a:outerShdw>
          </a:effectLst>
        </p:spPr>
        <p:txBody>
          <a:bodyPr>
            <a:normAutofit fontScale="90000"/>
          </a:bodyPr>
          <a:lstStyle/>
          <a:p>
            <a:r>
              <a:rPr lang="en-US" sz="1600" dirty="0"/>
              <a:t>“…</a:t>
            </a:r>
            <a:r>
              <a:rPr lang="en-US" sz="2200" dirty="0"/>
              <a:t>the common lifestyles represented in the data: </a:t>
            </a:r>
            <a:br>
              <a:rPr lang="en-US" sz="2200" dirty="0"/>
            </a:br>
            <a:r>
              <a:rPr lang="en-US" sz="2200" dirty="0"/>
              <a:t>The Grower; </a:t>
            </a:r>
            <a:br>
              <a:rPr lang="en-US" sz="2200" dirty="0"/>
            </a:br>
            <a:r>
              <a:rPr lang="en-US" sz="2200" dirty="0"/>
              <a:t>The Organic Loyalist; </a:t>
            </a:r>
            <a:br>
              <a:rPr lang="en-US" sz="2200" dirty="0"/>
            </a:br>
            <a:r>
              <a:rPr lang="en-US" sz="2200" dirty="0"/>
              <a:t>The Value Shopper; </a:t>
            </a:r>
            <a:br>
              <a:rPr lang="en-US" sz="2200" dirty="0"/>
            </a:br>
            <a:r>
              <a:rPr lang="en-US" sz="2200" dirty="0"/>
              <a:t>The On-the-Go Shopper; </a:t>
            </a:r>
            <a:br>
              <a:rPr lang="en-US" sz="2200" dirty="0"/>
            </a:br>
            <a:r>
              <a:rPr lang="en-US" sz="2200" dirty="0"/>
              <a:t>The Tourist; and </a:t>
            </a:r>
            <a:br>
              <a:rPr lang="en-US" sz="1600" dirty="0"/>
            </a:br>
            <a:r>
              <a:rPr lang="en-US" sz="2200" dirty="0"/>
              <a:t>Families….”</a:t>
            </a:r>
            <a:br>
              <a:rPr lang="en-US" sz="1600" dirty="0"/>
            </a:br>
            <a:br>
              <a:rPr lang="en-US" sz="1600" dirty="0"/>
            </a:br>
            <a:r>
              <a:rPr lang="en-US" sz="1600" dirty="0"/>
              <a:t>“…</a:t>
            </a:r>
            <a:r>
              <a:rPr lang="en-US" sz="2200" dirty="0"/>
              <a:t>we found that the values of freshness, quality, price, and supporting local farmers are messages that resonated with Vermonters across all age groups and shopping patterns.”</a:t>
            </a:r>
            <a:br>
              <a:rPr lang="en-US" dirty="0"/>
            </a:br>
            <a:br>
              <a:rPr lang="en-US" dirty="0"/>
            </a:br>
            <a:br>
              <a:rPr lang="en-US" sz="2800" dirty="0"/>
            </a:br>
            <a:br>
              <a:rPr lang="en-US" sz="2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879229" y="-117231"/>
            <a:ext cx="10144125" cy="2246769"/>
          </a:xfrm>
          <a:prstGeom prst="rect">
            <a:avLst/>
          </a:prstGeom>
          <a:noFill/>
        </p:spPr>
        <p:txBody>
          <a:bodyPr wrap="square" rtlCol="0">
            <a:spAutoFit/>
          </a:bodyPr>
          <a:lstStyle/>
          <a:p>
            <a:pPr algn="ctr"/>
            <a:r>
              <a:rPr lang="en-US" sz="5400" dirty="0">
                <a:latin typeface="+mj-lt"/>
              </a:rPr>
              <a:t>Recruitment and Retention for </a:t>
            </a:r>
          </a:p>
          <a:p>
            <a:pPr algn="ctr"/>
            <a:r>
              <a:rPr lang="en-US" sz="5400" dirty="0">
                <a:latin typeface="+mj-lt"/>
              </a:rPr>
              <a:t>Rural Markets</a:t>
            </a:r>
          </a:p>
          <a:p>
            <a:pPr algn="ctr"/>
            <a:r>
              <a:rPr lang="en-US" sz="3200" dirty="0">
                <a:solidFill>
                  <a:schemeClr val="accent2">
                    <a:lumMod val="75000"/>
                  </a:schemeClr>
                </a:solidFill>
              </a:rPr>
              <a:t>Vermont psychographics report</a:t>
            </a:r>
            <a:endParaRPr lang="en-US" sz="3200" dirty="0">
              <a:solidFill>
                <a:schemeClr val="accent2">
                  <a:lumMod val="75000"/>
                </a:schemeClr>
              </a:solidFill>
              <a:latin typeface="+mj-lt"/>
            </a:endParaRPr>
          </a:p>
        </p:txBody>
      </p:sp>
      <p:pic>
        <p:nvPicPr>
          <p:cNvPr id="7" name="Picture 6">
            <a:extLst>
              <a:ext uri="{FF2B5EF4-FFF2-40B4-BE49-F238E27FC236}">
                <a16:creationId xmlns:a16="http://schemas.microsoft.com/office/drawing/2014/main" id="{DAC5595B-134D-7541-A28C-1528C72069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8453" y="2238753"/>
            <a:ext cx="3392512" cy="4375389"/>
          </a:xfrm>
          <a:prstGeom prst="rect">
            <a:avLst/>
          </a:prstGeom>
        </p:spPr>
      </p:pic>
    </p:spTree>
    <p:extLst>
      <p:ext uri="{BB962C8B-B14F-4D97-AF65-F5344CB8AC3E}">
        <p14:creationId xmlns:p14="http://schemas.microsoft.com/office/powerpoint/2010/main" val="286578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343025" y="2686049"/>
            <a:ext cx="9715500" cy="4223353"/>
          </a:xfrm>
        </p:spPr>
        <p:txBody>
          <a:bodyPr>
            <a:normAutofit/>
          </a:bodyPr>
          <a:lstStyle/>
          <a:p>
            <a:br>
              <a:rPr lang="en-US" sz="1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914400" y="200025"/>
            <a:ext cx="10144125" cy="2985433"/>
          </a:xfrm>
          <a:prstGeom prst="rect">
            <a:avLst/>
          </a:prstGeom>
          <a:noFill/>
        </p:spPr>
        <p:txBody>
          <a:bodyPr wrap="square" rtlCol="0">
            <a:spAutoFit/>
          </a:bodyPr>
          <a:lstStyle/>
          <a:p>
            <a:pPr algn="ctr"/>
            <a:r>
              <a:rPr lang="en-US" sz="5400" dirty="0">
                <a:latin typeface="+mj-lt"/>
              </a:rPr>
              <a:t>Recruitment and Retention for </a:t>
            </a:r>
          </a:p>
          <a:p>
            <a:pPr algn="ctr"/>
            <a:r>
              <a:rPr lang="en-US" sz="5400" dirty="0">
                <a:latin typeface="+mj-lt"/>
              </a:rPr>
              <a:t>Rural Markets</a:t>
            </a:r>
          </a:p>
          <a:p>
            <a:pPr algn="ctr"/>
            <a:r>
              <a:rPr lang="en-US" sz="4000" dirty="0">
                <a:solidFill>
                  <a:schemeClr val="accent2">
                    <a:lumMod val="75000"/>
                  </a:schemeClr>
                </a:solidFill>
              </a:rPr>
              <a:t>Value-based shopping/directories</a:t>
            </a:r>
          </a:p>
          <a:p>
            <a:pPr algn="ctr"/>
            <a:r>
              <a:rPr lang="en-US" sz="4000" dirty="0">
                <a:solidFill>
                  <a:schemeClr val="accent2">
                    <a:lumMod val="75000"/>
                  </a:schemeClr>
                </a:solidFill>
                <a:latin typeface="+mj-lt"/>
              </a:rPr>
              <a:t>https://</a:t>
            </a:r>
            <a:r>
              <a:rPr lang="en-US" sz="4000" dirty="0" err="1">
                <a:solidFill>
                  <a:schemeClr val="accent2">
                    <a:lumMod val="75000"/>
                  </a:schemeClr>
                </a:solidFill>
                <a:latin typeface="+mj-lt"/>
              </a:rPr>
              <a:t>aeromt.org</a:t>
            </a:r>
            <a:r>
              <a:rPr lang="en-US" sz="4000" dirty="0">
                <a:solidFill>
                  <a:schemeClr val="accent2">
                    <a:lumMod val="75000"/>
                  </a:schemeClr>
                </a:solidFill>
                <a:latin typeface="+mj-lt"/>
              </a:rPr>
              <a:t>/abundant/</a:t>
            </a:r>
          </a:p>
        </p:txBody>
      </p:sp>
      <p:pic>
        <p:nvPicPr>
          <p:cNvPr id="18" name="Picture 17">
            <a:extLst>
              <a:ext uri="{FF2B5EF4-FFF2-40B4-BE49-F238E27FC236}">
                <a16:creationId xmlns:a16="http://schemas.microsoft.com/office/drawing/2014/main" id="{F0C28393-1A86-3F45-ABAC-322FE4BC35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34714"/>
            <a:ext cx="3774688" cy="3774688"/>
          </a:xfrm>
          <a:prstGeom prst="rect">
            <a:avLst/>
          </a:prstGeom>
        </p:spPr>
      </p:pic>
      <p:pic>
        <p:nvPicPr>
          <p:cNvPr id="3" name="Picture 2">
            <a:extLst>
              <a:ext uri="{FF2B5EF4-FFF2-40B4-BE49-F238E27FC236}">
                <a16:creationId xmlns:a16="http://schemas.microsoft.com/office/drawing/2014/main" id="{786EB085-6D20-8A42-B2CB-962939ECA0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6886" y="3290649"/>
            <a:ext cx="7215544" cy="3462817"/>
          </a:xfrm>
          <a:prstGeom prst="rect">
            <a:avLst/>
          </a:prstGeom>
        </p:spPr>
      </p:pic>
    </p:spTree>
    <p:extLst>
      <p:ext uri="{BB962C8B-B14F-4D97-AF65-F5344CB8AC3E}">
        <p14:creationId xmlns:p14="http://schemas.microsoft.com/office/powerpoint/2010/main" val="380106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128712" y="2948972"/>
            <a:ext cx="9715500" cy="4223353"/>
          </a:xfrm>
        </p:spPr>
        <p:txBody>
          <a:bodyPr>
            <a:normAutofit fontScale="90000"/>
          </a:bodyPr>
          <a:lstStyle/>
          <a:p>
            <a:br>
              <a:rPr lang="en-US" sz="2800" dirty="0"/>
            </a:br>
            <a:r>
              <a:rPr lang="en-US" sz="2200" dirty="0"/>
              <a:t>*In-Kind Advertising &amp; Free Media The Department of Transportation puts magnetic signs about the market on their vehicles, providing free advertising to the market. The local newspaper writes an article on the market almost every month, and the market has also been featured in Greene Living Magazine. </a:t>
            </a:r>
            <a:br>
              <a:rPr lang="en-US" sz="2200" dirty="0"/>
            </a:br>
            <a:br>
              <a:rPr lang="en-US" sz="2200" dirty="0"/>
            </a:br>
            <a:r>
              <a:rPr lang="en-US" sz="2200" dirty="0"/>
              <a:t>• Special Events &amp; Cooking Demonstrations The market hosts special events to attract more market customers, and publicizes them through their website, the county webpage, the newspaper, Facebook, and the Greene County news &amp; announcements for employees. They secured grant funding to pay for a chef to do cooking demos</a:t>
            </a:r>
            <a:br>
              <a:rPr lang="en-US" sz="2200" dirty="0"/>
            </a:br>
            <a:br>
              <a:rPr lang="en-US" sz="2200" dirty="0"/>
            </a:br>
            <a:br>
              <a:rPr lang="en-US" sz="2000" dirty="0"/>
            </a:br>
            <a:r>
              <a:rPr lang="en-US" sz="2000" i="1" dirty="0"/>
              <a:t>* Farmers’ Market Challenges in a Rural Setting: A case study of the </a:t>
            </a:r>
            <a:r>
              <a:rPr lang="en-US" sz="2000" i="1" dirty="0" err="1"/>
              <a:t>Elaney</a:t>
            </a:r>
            <a:r>
              <a:rPr lang="en-US" sz="2000" i="1" dirty="0"/>
              <a:t> Wood Heritage Farmers Market</a:t>
            </a:r>
            <a:br>
              <a:rPr lang="en-US" sz="2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808892" y="-251904"/>
            <a:ext cx="10144125" cy="3200876"/>
          </a:xfrm>
          <a:prstGeom prst="rect">
            <a:avLst/>
          </a:prstGeom>
          <a:noFill/>
        </p:spPr>
        <p:txBody>
          <a:bodyPr wrap="square" rtlCol="0">
            <a:spAutoFit/>
          </a:bodyPr>
          <a:lstStyle/>
          <a:p>
            <a:pPr algn="ctr"/>
            <a:r>
              <a:rPr lang="en-US" sz="5400" dirty="0">
                <a:latin typeface="+mj-lt"/>
              </a:rPr>
              <a:t>Shoppers: Recruitment and Retention for </a:t>
            </a:r>
          </a:p>
          <a:p>
            <a:pPr algn="ctr"/>
            <a:r>
              <a:rPr lang="en-US" sz="5400" dirty="0">
                <a:latin typeface="+mj-lt"/>
              </a:rPr>
              <a:t>Rural Markets</a:t>
            </a:r>
          </a:p>
          <a:p>
            <a:pPr algn="ctr"/>
            <a:endParaRPr lang="en-US" sz="4000" dirty="0">
              <a:solidFill>
                <a:schemeClr val="accent2">
                  <a:lumMod val="75000"/>
                </a:schemeClr>
              </a:solidFill>
              <a:latin typeface="+mj-lt"/>
            </a:endParaRPr>
          </a:p>
        </p:txBody>
      </p:sp>
    </p:spTree>
    <p:extLst>
      <p:ext uri="{BB962C8B-B14F-4D97-AF65-F5344CB8AC3E}">
        <p14:creationId xmlns:p14="http://schemas.microsoft.com/office/powerpoint/2010/main" val="307679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343025" y="3178785"/>
            <a:ext cx="9715500" cy="4223353"/>
          </a:xfrm>
        </p:spPr>
        <p:txBody>
          <a:bodyPr>
            <a:normAutofit fontScale="90000"/>
          </a:bodyPr>
          <a:lstStyle/>
          <a:p>
            <a:pPr algn="l" hangingPunct="0"/>
            <a:r>
              <a:rPr lang="en-US" sz="2700" dirty="0"/>
              <a:t>Funding will allow the Hernando Farmers Market to facilitate meetings and invite experts to lead training workshops and resource development for market vendors, working in partnership with other markets. Support from Extension will offer seasonal food handling and risk management technical assistance to market vendors throughout the three years of the project.</a:t>
            </a:r>
            <a:br>
              <a:rPr lang="en-US" sz="2700" dirty="0"/>
            </a:br>
            <a:r>
              <a:rPr lang="en-US" sz="2700" dirty="0"/>
              <a:t> “I’m looking forward to providing the educational opportunities to help grow the market which in turn helps the growers and young farmers have a place to sell,” </a:t>
            </a:r>
            <a:br>
              <a:rPr lang="en-US" sz="2700" dirty="0"/>
            </a:br>
            <a:r>
              <a:rPr lang="en-US" sz="2700" dirty="0"/>
              <a:t>Joy Anderson, DeSoto County Extension.</a:t>
            </a:r>
            <a:r>
              <a:rPr lang="en-US" dirty="0"/>
              <a:t> </a:t>
            </a:r>
            <a:br>
              <a:rPr lang="en-US" sz="2800" dirty="0"/>
            </a:br>
            <a:br>
              <a:rPr lang="en-US" sz="2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914400" y="200025"/>
            <a:ext cx="10144125" cy="2369880"/>
          </a:xfrm>
          <a:prstGeom prst="rect">
            <a:avLst/>
          </a:prstGeom>
          <a:noFill/>
        </p:spPr>
        <p:txBody>
          <a:bodyPr wrap="square" rtlCol="0">
            <a:spAutoFit/>
          </a:bodyPr>
          <a:lstStyle/>
          <a:p>
            <a:pPr algn="ctr"/>
            <a:r>
              <a:rPr lang="en-US" sz="5400" dirty="0">
                <a:latin typeface="+mj-lt"/>
              </a:rPr>
              <a:t>Recruitment and Retention for </a:t>
            </a:r>
          </a:p>
          <a:p>
            <a:pPr algn="ctr"/>
            <a:r>
              <a:rPr lang="en-US" sz="5400" dirty="0">
                <a:latin typeface="+mj-lt"/>
              </a:rPr>
              <a:t>Rural Markets</a:t>
            </a:r>
          </a:p>
          <a:p>
            <a:pPr algn="ctr"/>
            <a:r>
              <a:rPr lang="en-US" sz="4000" dirty="0">
                <a:solidFill>
                  <a:schemeClr val="accent2">
                    <a:lumMod val="75000"/>
                  </a:schemeClr>
                </a:solidFill>
                <a:latin typeface="+mj-lt"/>
              </a:rPr>
              <a:t>Partnerships</a:t>
            </a:r>
          </a:p>
        </p:txBody>
      </p:sp>
    </p:spTree>
    <p:extLst>
      <p:ext uri="{BB962C8B-B14F-4D97-AF65-F5344CB8AC3E}">
        <p14:creationId xmlns:p14="http://schemas.microsoft.com/office/powerpoint/2010/main" val="126844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500187" y="1905984"/>
            <a:ext cx="9715500" cy="4223353"/>
          </a:xfrm>
        </p:spPr>
        <p:txBody>
          <a:bodyPr>
            <a:normAutofit/>
          </a:bodyPr>
          <a:lstStyle/>
          <a:p>
            <a:pPr algn="l" hangingPunct="0"/>
            <a:r>
              <a:rPr lang="en-US" sz="2700" dirty="0">
                <a:hlinkClick r:id="rId2"/>
              </a:rPr>
              <a:t>Sprouting Farms</a:t>
            </a:r>
            <a:r>
              <a:rPr lang="en-US" sz="2700" dirty="0"/>
              <a:t>, is a newer program training and incubating new farmers in two valleys in central West Virginia. The project, which aims to create 20 new businesses and 33 jobs, also hopes to leverage nearly $1 million in additional investment from private and public sources.</a:t>
            </a:r>
            <a:br>
              <a:rPr lang="en-US" sz="2800" dirty="0"/>
            </a:br>
            <a:br>
              <a:rPr lang="en-US" sz="2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914400" y="200025"/>
            <a:ext cx="10144125" cy="2369880"/>
          </a:xfrm>
          <a:prstGeom prst="rect">
            <a:avLst/>
          </a:prstGeom>
          <a:noFill/>
        </p:spPr>
        <p:txBody>
          <a:bodyPr wrap="square" rtlCol="0">
            <a:spAutoFit/>
          </a:bodyPr>
          <a:lstStyle/>
          <a:p>
            <a:pPr algn="ctr"/>
            <a:r>
              <a:rPr lang="en-US" sz="5400" dirty="0">
                <a:latin typeface="+mj-lt"/>
              </a:rPr>
              <a:t>Recruitment and Retention for </a:t>
            </a:r>
          </a:p>
          <a:p>
            <a:pPr algn="ctr"/>
            <a:r>
              <a:rPr lang="en-US" sz="5400" dirty="0">
                <a:latin typeface="+mj-lt"/>
              </a:rPr>
              <a:t>Rural Markets</a:t>
            </a:r>
          </a:p>
          <a:p>
            <a:pPr algn="ctr"/>
            <a:r>
              <a:rPr lang="en-US" sz="4000">
                <a:solidFill>
                  <a:schemeClr val="accent2">
                    <a:lumMod val="75000"/>
                  </a:schemeClr>
                </a:solidFill>
                <a:latin typeface="+mj-lt"/>
              </a:rPr>
              <a:t>Partnerships</a:t>
            </a:r>
            <a:endParaRPr lang="en-US" sz="4000" dirty="0">
              <a:solidFill>
                <a:schemeClr val="accent2">
                  <a:lumMod val="75000"/>
                </a:schemeClr>
              </a:solidFill>
              <a:latin typeface="+mj-lt"/>
            </a:endParaRPr>
          </a:p>
        </p:txBody>
      </p:sp>
    </p:spTree>
    <p:extLst>
      <p:ext uri="{BB962C8B-B14F-4D97-AF65-F5344CB8AC3E}">
        <p14:creationId xmlns:p14="http://schemas.microsoft.com/office/powerpoint/2010/main" val="95069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343025" y="3178419"/>
            <a:ext cx="9715500" cy="4223353"/>
          </a:xfrm>
        </p:spPr>
        <p:txBody>
          <a:bodyPr>
            <a:normAutofit/>
          </a:bodyPr>
          <a:lstStyle/>
          <a:p>
            <a:br>
              <a:rPr lang="en-US" sz="1800" dirty="0"/>
            </a:br>
            <a:br>
              <a:rPr lang="en-US" sz="1800" dirty="0"/>
            </a:br>
            <a:br>
              <a:rPr lang="en-US" sz="1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1242646" y="387252"/>
            <a:ext cx="10144125" cy="6217087"/>
          </a:xfrm>
          <a:prstGeom prst="rect">
            <a:avLst/>
          </a:prstGeom>
          <a:noFill/>
        </p:spPr>
        <p:txBody>
          <a:bodyPr wrap="square" rtlCol="0">
            <a:spAutoFit/>
          </a:bodyPr>
          <a:lstStyle/>
          <a:p>
            <a:pPr algn="ctr"/>
            <a:r>
              <a:rPr lang="en-US" sz="3200" dirty="0">
                <a:latin typeface="+mj-lt"/>
              </a:rPr>
              <a:t>Recruitment and Retention for </a:t>
            </a:r>
          </a:p>
          <a:p>
            <a:pPr algn="ctr"/>
            <a:r>
              <a:rPr lang="en-US" sz="3200" dirty="0">
                <a:latin typeface="+mj-lt"/>
              </a:rPr>
              <a:t>Rural Markets</a:t>
            </a:r>
          </a:p>
          <a:p>
            <a:pPr algn="ctr"/>
            <a:endParaRPr lang="en-US" sz="4000" dirty="0">
              <a:latin typeface="+mj-lt"/>
            </a:endParaRPr>
          </a:p>
          <a:p>
            <a:pPr algn="ctr"/>
            <a:r>
              <a:rPr lang="en-US" sz="2000" dirty="0"/>
              <a:t>Rural markets should spend as much time defining their mission and marketing as urban markets.</a:t>
            </a:r>
          </a:p>
          <a:p>
            <a:pPr algn="ctr"/>
            <a:endParaRPr lang="en-US" sz="2000" dirty="0"/>
          </a:p>
          <a:p>
            <a:pPr algn="ctr"/>
            <a:r>
              <a:rPr lang="en-US" sz="2000" dirty="0"/>
              <a:t>Which vendors are drawing shoppers to the market on the strength of their products or customer service and how do you work with that?</a:t>
            </a:r>
          </a:p>
          <a:p>
            <a:pPr algn="ctr"/>
            <a:endParaRPr lang="en-US" sz="2000" dirty="0"/>
          </a:p>
          <a:p>
            <a:pPr algn="ctr"/>
            <a:r>
              <a:rPr lang="en-US" sz="2000" dirty="0"/>
              <a:t>All markets have to become more adept at growing </a:t>
            </a:r>
            <a:r>
              <a:rPr lang="en-US" sz="2000" u="sng" dirty="0"/>
              <a:t>new-to-markets </a:t>
            </a:r>
            <a:r>
              <a:rPr lang="en-US" sz="2000" dirty="0"/>
              <a:t>vendors AND increasing product variety among existing vendors with technical assistance.</a:t>
            </a:r>
          </a:p>
          <a:p>
            <a:pPr algn="ctr"/>
            <a:endParaRPr lang="en-US" sz="2000" dirty="0">
              <a:latin typeface="+mj-lt"/>
            </a:endParaRPr>
          </a:p>
          <a:p>
            <a:pPr algn="ctr"/>
            <a:r>
              <a:rPr lang="en-US" sz="2000" dirty="0"/>
              <a:t>Craft a niche message as to what the market is designed to do in its community.</a:t>
            </a:r>
          </a:p>
          <a:p>
            <a:pPr algn="ctr"/>
            <a:endParaRPr lang="en-US" sz="2000" dirty="0"/>
          </a:p>
          <a:p>
            <a:pPr algn="ctr"/>
            <a:r>
              <a:rPr lang="en-US" sz="2000" b="1" dirty="0">
                <a:latin typeface="Calibri" panose="020F0502020204030204" pitchFamily="34" charset="0"/>
                <a:cs typeface="Calibri" panose="020F0502020204030204" pitchFamily="34" charset="0"/>
              </a:rPr>
              <a:t>Know how people use the market.</a:t>
            </a:r>
          </a:p>
          <a:p>
            <a:pPr algn="ctr"/>
            <a:endParaRPr lang="en-US" sz="5400" dirty="0">
              <a:latin typeface="+mj-lt"/>
            </a:endParaRPr>
          </a:p>
        </p:txBody>
      </p:sp>
      <p:sp>
        <p:nvSpPr>
          <p:cNvPr id="3" name="TextBox 2">
            <a:extLst>
              <a:ext uri="{FF2B5EF4-FFF2-40B4-BE49-F238E27FC236}">
                <a16:creationId xmlns:a16="http://schemas.microsoft.com/office/drawing/2014/main" id="{5A12D84B-9AC5-CB44-B263-0F78EFFAF56F}"/>
              </a:ext>
            </a:extLst>
          </p:cNvPr>
          <p:cNvSpPr txBox="1"/>
          <p:nvPr/>
        </p:nvSpPr>
        <p:spPr>
          <a:xfrm>
            <a:off x="3669323" y="3036277"/>
            <a:ext cx="3232319"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229738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322309" y="306288"/>
            <a:ext cx="9196039" cy="1297452"/>
          </a:xfrm>
        </p:spPr>
        <p:txBody>
          <a:bodyPr>
            <a:normAutofit fontScale="90000"/>
          </a:bodyPr>
          <a:lstStyle/>
          <a:p>
            <a:r>
              <a:rPr lang="en-US" dirty="0"/>
              <a:t>Vendors: Recruitment and Retention for Rural Markets</a:t>
            </a:r>
          </a:p>
        </p:txBody>
      </p:sp>
      <p:sp>
        <p:nvSpPr>
          <p:cNvPr id="3" name="Subtitle 2">
            <a:extLst>
              <a:ext uri="{FF2B5EF4-FFF2-40B4-BE49-F238E27FC236}">
                <a16:creationId xmlns:a16="http://schemas.microsoft.com/office/drawing/2014/main" id="{49439C01-C851-D84D-A883-BF51E064A9F9}"/>
              </a:ext>
            </a:extLst>
          </p:cNvPr>
          <p:cNvSpPr>
            <a:spLocks noGrp="1"/>
          </p:cNvSpPr>
          <p:nvPr>
            <p:ph type="subTitle" idx="1"/>
          </p:nvPr>
        </p:nvSpPr>
        <p:spPr>
          <a:xfrm>
            <a:off x="1187637" y="1638093"/>
            <a:ext cx="9144000" cy="1655762"/>
          </a:xfrm>
        </p:spPr>
        <p:txBody>
          <a:bodyPr>
            <a:normAutofit/>
          </a:bodyPr>
          <a:lstStyle/>
          <a:p>
            <a:r>
              <a:rPr lang="en-US" dirty="0"/>
              <a:t>Difference between urban and rural markets?</a:t>
            </a:r>
          </a:p>
          <a:p>
            <a:endParaRPr lang="en-US" dirty="0"/>
          </a:p>
        </p:txBody>
      </p:sp>
      <p:sp>
        <p:nvSpPr>
          <p:cNvPr id="6" name="TextBox 5">
            <a:extLst>
              <a:ext uri="{FF2B5EF4-FFF2-40B4-BE49-F238E27FC236}">
                <a16:creationId xmlns:a16="http://schemas.microsoft.com/office/drawing/2014/main" id="{11A12534-995E-DF4E-9B36-087AC733046C}"/>
              </a:ext>
            </a:extLst>
          </p:cNvPr>
          <p:cNvSpPr txBox="1"/>
          <p:nvPr/>
        </p:nvSpPr>
        <p:spPr>
          <a:xfrm>
            <a:off x="726831" y="2239794"/>
            <a:ext cx="10065613" cy="1200329"/>
          </a:xfrm>
          <a:prstGeom prst="rect">
            <a:avLst/>
          </a:prstGeom>
          <a:noFill/>
        </p:spPr>
        <p:txBody>
          <a:bodyPr wrap="square" rtlCol="0">
            <a:spAutoFit/>
          </a:bodyPr>
          <a:lstStyle/>
          <a:p>
            <a:endParaRPr lang="en-US" dirty="0"/>
          </a:p>
          <a:p>
            <a:r>
              <a:rPr lang="en-US" dirty="0"/>
              <a:t>More urban consumers reported that they learned about farmers’ markets from roadside signs, word-of-mouth, television and newspaper than rural respondents. </a:t>
            </a:r>
          </a:p>
          <a:p>
            <a:endParaRPr lang="en-US" dirty="0"/>
          </a:p>
        </p:txBody>
      </p:sp>
      <p:sp>
        <p:nvSpPr>
          <p:cNvPr id="7" name="TextBox 6">
            <a:extLst>
              <a:ext uri="{FF2B5EF4-FFF2-40B4-BE49-F238E27FC236}">
                <a16:creationId xmlns:a16="http://schemas.microsoft.com/office/drawing/2014/main" id="{A72D7D61-7BD1-5E40-A357-CAD99AAFDDF3}"/>
              </a:ext>
            </a:extLst>
          </p:cNvPr>
          <p:cNvSpPr txBox="1"/>
          <p:nvPr/>
        </p:nvSpPr>
        <p:spPr>
          <a:xfrm>
            <a:off x="1194037" y="3436078"/>
            <a:ext cx="9387391" cy="369332"/>
          </a:xfrm>
          <a:prstGeom prst="rect">
            <a:avLst/>
          </a:prstGeom>
          <a:noFill/>
        </p:spPr>
        <p:txBody>
          <a:bodyPr wrap="square" rtlCol="0">
            <a:spAutoFit/>
          </a:bodyPr>
          <a:lstStyle/>
          <a:p>
            <a:r>
              <a:rPr lang="en-US" dirty="0"/>
              <a:t>Rural consumers (13.85 miles) were willing to travel further than urban consumers (10.55)*</a:t>
            </a:r>
          </a:p>
        </p:txBody>
      </p:sp>
      <p:sp>
        <p:nvSpPr>
          <p:cNvPr id="8" name="TextBox 7">
            <a:extLst>
              <a:ext uri="{FF2B5EF4-FFF2-40B4-BE49-F238E27FC236}">
                <a16:creationId xmlns:a16="http://schemas.microsoft.com/office/drawing/2014/main" id="{595F97B2-EDDC-A044-BCF3-5614312DD85D}"/>
              </a:ext>
            </a:extLst>
          </p:cNvPr>
          <p:cNvSpPr txBox="1"/>
          <p:nvPr/>
        </p:nvSpPr>
        <p:spPr>
          <a:xfrm>
            <a:off x="1592622" y="4410227"/>
            <a:ext cx="10255130" cy="646331"/>
          </a:xfrm>
          <a:prstGeom prst="rect">
            <a:avLst/>
          </a:prstGeom>
          <a:noFill/>
        </p:spPr>
        <p:txBody>
          <a:bodyPr wrap="square" rtlCol="0">
            <a:spAutoFit/>
          </a:bodyPr>
          <a:lstStyle/>
          <a:p>
            <a:r>
              <a:rPr lang="en-US" dirty="0"/>
              <a:t>No statistically significant difference was found between urban and rural respondents with </a:t>
            </a:r>
          </a:p>
          <a:p>
            <a:r>
              <a:rPr lang="en-US" dirty="0"/>
              <a:t>respect to willingness to buy and/or pay more for special foods</a:t>
            </a:r>
          </a:p>
        </p:txBody>
      </p:sp>
      <p:sp>
        <p:nvSpPr>
          <p:cNvPr id="10" name="TextBox 9">
            <a:extLst>
              <a:ext uri="{FF2B5EF4-FFF2-40B4-BE49-F238E27FC236}">
                <a16:creationId xmlns:a16="http://schemas.microsoft.com/office/drawing/2014/main" id="{26B1EDC8-39D7-1349-B225-1FD50F264E61}"/>
              </a:ext>
            </a:extLst>
          </p:cNvPr>
          <p:cNvSpPr txBox="1"/>
          <p:nvPr/>
        </p:nvSpPr>
        <p:spPr>
          <a:xfrm>
            <a:off x="1932591" y="6300057"/>
            <a:ext cx="10102461" cy="646331"/>
          </a:xfrm>
          <a:prstGeom prst="rect">
            <a:avLst/>
          </a:prstGeom>
          <a:noFill/>
        </p:spPr>
        <p:txBody>
          <a:bodyPr wrap="square" rtlCol="0">
            <a:spAutoFit/>
          </a:bodyPr>
          <a:lstStyle/>
          <a:p>
            <a:r>
              <a:rPr lang="en-US" dirty="0"/>
              <a:t>*</a:t>
            </a:r>
            <a:r>
              <a:rPr lang="en-US" dirty="0">
                <a:hlinkClick r:id="rId2"/>
              </a:rPr>
              <a:t>Variation between Urban And Rural Farm Direct Market Customers</a:t>
            </a:r>
          </a:p>
          <a:p>
            <a:endParaRPr lang="en-US" dirty="0"/>
          </a:p>
        </p:txBody>
      </p:sp>
    </p:spTree>
    <p:extLst>
      <p:ext uri="{BB962C8B-B14F-4D97-AF65-F5344CB8AC3E}">
        <p14:creationId xmlns:p14="http://schemas.microsoft.com/office/powerpoint/2010/main" val="26558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B240F-8615-0545-BE5D-4EA976D2D7D8}"/>
              </a:ext>
            </a:extLst>
          </p:cNvPr>
          <p:cNvSpPr>
            <a:spLocks noGrp="1"/>
          </p:cNvSpPr>
          <p:nvPr>
            <p:ph type="ctrTitle"/>
          </p:nvPr>
        </p:nvSpPr>
        <p:spPr>
          <a:xfrm>
            <a:off x="1343025" y="3178419"/>
            <a:ext cx="9715500" cy="4223353"/>
          </a:xfrm>
        </p:spPr>
        <p:txBody>
          <a:bodyPr>
            <a:normAutofit/>
          </a:bodyPr>
          <a:lstStyle/>
          <a:p>
            <a:br>
              <a:rPr lang="en-US" sz="1800" dirty="0"/>
            </a:br>
            <a:br>
              <a:rPr lang="en-US" sz="1800" dirty="0"/>
            </a:br>
            <a:br>
              <a:rPr lang="en-US" sz="1800" dirty="0"/>
            </a:br>
            <a:br>
              <a:rPr lang="en-US" sz="1800" dirty="0"/>
            </a:br>
            <a:br>
              <a:rPr lang="en-US" sz="1800" dirty="0"/>
            </a:br>
            <a:br>
              <a:rPr lang="en-US" sz="1400" dirty="0"/>
            </a:br>
            <a:endParaRPr lang="en-US" sz="1400" b="1" dirty="0"/>
          </a:p>
        </p:txBody>
      </p:sp>
      <p:sp>
        <p:nvSpPr>
          <p:cNvPr id="5" name="TextBox 4">
            <a:extLst>
              <a:ext uri="{FF2B5EF4-FFF2-40B4-BE49-F238E27FC236}">
                <a16:creationId xmlns:a16="http://schemas.microsoft.com/office/drawing/2014/main" id="{64876994-7CF8-CC47-9912-84AB942ED57F}"/>
              </a:ext>
            </a:extLst>
          </p:cNvPr>
          <p:cNvSpPr txBox="1"/>
          <p:nvPr/>
        </p:nvSpPr>
        <p:spPr>
          <a:xfrm>
            <a:off x="1242646" y="387252"/>
            <a:ext cx="10144125" cy="7448193"/>
          </a:xfrm>
          <a:prstGeom prst="rect">
            <a:avLst/>
          </a:prstGeom>
          <a:noFill/>
        </p:spPr>
        <p:txBody>
          <a:bodyPr wrap="square" rtlCol="0">
            <a:spAutoFit/>
          </a:bodyPr>
          <a:lstStyle/>
          <a:p>
            <a:pPr algn="ctr"/>
            <a:r>
              <a:rPr lang="en-US" sz="3200" dirty="0">
                <a:latin typeface="+mj-lt"/>
              </a:rPr>
              <a:t>Recruitment and Retention for </a:t>
            </a:r>
          </a:p>
          <a:p>
            <a:pPr algn="ctr"/>
            <a:r>
              <a:rPr lang="en-US" sz="3200" dirty="0">
                <a:latin typeface="+mj-lt"/>
              </a:rPr>
              <a:t>Rural Markets</a:t>
            </a:r>
          </a:p>
          <a:p>
            <a:pPr algn="ctr"/>
            <a:r>
              <a:rPr lang="en-US" sz="4000" dirty="0">
                <a:solidFill>
                  <a:schemeClr val="accent2">
                    <a:lumMod val="75000"/>
                  </a:schemeClr>
                </a:solidFill>
                <a:latin typeface="+mj-lt"/>
              </a:rPr>
              <a:t>Collect data, Use it.</a:t>
            </a:r>
          </a:p>
          <a:p>
            <a:pPr algn="ctr"/>
            <a:endParaRPr lang="en-US" sz="4000" dirty="0">
              <a:latin typeface="+mj-lt"/>
            </a:endParaRPr>
          </a:p>
          <a:p>
            <a:pPr algn="ctr"/>
            <a:r>
              <a:rPr lang="en-US" sz="4000" dirty="0">
                <a:latin typeface="+mj-lt"/>
              </a:rPr>
              <a:t>Mystery Shops</a:t>
            </a:r>
          </a:p>
          <a:p>
            <a:pPr algn="ctr"/>
            <a:r>
              <a:rPr lang="en-US" sz="4000" dirty="0">
                <a:latin typeface="+mj-lt"/>
              </a:rPr>
              <a:t>Focus Groups</a:t>
            </a:r>
          </a:p>
          <a:p>
            <a:pPr algn="ctr"/>
            <a:r>
              <a:rPr lang="en-US" sz="4000" dirty="0">
                <a:latin typeface="+mj-lt"/>
              </a:rPr>
              <a:t>Surveys</a:t>
            </a:r>
          </a:p>
          <a:p>
            <a:pPr algn="ctr"/>
            <a:r>
              <a:rPr lang="en-US" sz="4000" dirty="0">
                <a:latin typeface="+mj-lt"/>
              </a:rPr>
              <a:t>Observation</a:t>
            </a:r>
          </a:p>
          <a:p>
            <a:pPr algn="ctr"/>
            <a:endParaRPr lang="en-US" sz="4000" dirty="0">
              <a:latin typeface="+mj-lt"/>
            </a:endParaRPr>
          </a:p>
          <a:p>
            <a:pPr algn="ctr"/>
            <a:r>
              <a:rPr lang="en-US" sz="4000" dirty="0">
                <a:latin typeface="+mj-lt"/>
                <a:hlinkClick r:id="rId2"/>
              </a:rPr>
              <a:t>www.farmersmarketcoalition.org</a:t>
            </a:r>
            <a:endParaRPr lang="en-US" sz="4000" dirty="0">
              <a:latin typeface="+mj-lt"/>
            </a:endParaRPr>
          </a:p>
          <a:p>
            <a:pPr algn="ctr"/>
            <a:r>
              <a:rPr lang="en-US" sz="4000" dirty="0">
                <a:latin typeface="+mj-lt"/>
                <a:hlinkClick r:id="rId3"/>
              </a:rPr>
              <a:t>www.farmersmarketmetrics.guide</a:t>
            </a:r>
            <a:endParaRPr lang="en-US" sz="4000" dirty="0">
              <a:latin typeface="+mj-lt"/>
            </a:endParaRPr>
          </a:p>
          <a:p>
            <a:pPr algn="ctr"/>
            <a:endParaRPr lang="en-US" sz="5400" dirty="0">
              <a:latin typeface="+mj-lt"/>
            </a:endParaRPr>
          </a:p>
        </p:txBody>
      </p:sp>
      <p:sp>
        <p:nvSpPr>
          <p:cNvPr id="3" name="TextBox 2">
            <a:extLst>
              <a:ext uri="{FF2B5EF4-FFF2-40B4-BE49-F238E27FC236}">
                <a16:creationId xmlns:a16="http://schemas.microsoft.com/office/drawing/2014/main" id="{5A12D84B-9AC5-CB44-B263-0F78EFFAF56F}"/>
              </a:ext>
            </a:extLst>
          </p:cNvPr>
          <p:cNvSpPr txBox="1"/>
          <p:nvPr/>
        </p:nvSpPr>
        <p:spPr>
          <a:xfrm>
            <a:off x="3669323" y="3036277"/>
            <a:ext cx="3232319"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132831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062510" y="111759"/>
            <a:ext cx="9196039" cy="1297452"/>
          </a:xfrm>
        </p:spPr>
        <p:txBody>
          <a:bodyPr>
            <a:normAutofit/>
          </a:bodyPr>
          <a:lstStyle/>
          <a:p>
            <a:r>
              <a:rPr lang="en-US" sz="4000" dirty="0"/>
              <a:t>Recruitment and Retention for Rural Markets</a:t>
            </a:r>
          </a:p>
        </p:txBody>
      </p:sp>
      <p:sp>
        <p:nvSpPr>
          <p:cNvPr id="4" name="TextBox 3">
            <a:extLst>
              <a:ext uri="{FF2B5EF4-FFF2-40B4-BE49-F238E27FC236}">
                <a16:creationId xmlns:a16="http://schemas.microsoft.com/office/drawing/2014/main" id="{13326334-69B0-BD4E-B77F-F839B343E1AB}"/>
              </a:ext>
            </a:extLst>
          </p:cNvPr>
          <p:cNvSpPr txBox="1"/>
          <p:nvPr/>
        </p:nvSpPr>
        <p:spPr>
          <a:xfrm>
            <a:off x="2848708" y="5580185"/>
            <a:ext cx="184731" cy="369332"/>
          </a:xfrm>
          <a:prstGeom prst="rect">
            <a:avLst/>
          </a:prstGeom>
          <a:noFill/>
        </p:spPr>
        <p:txBody>
          <a:bodyPr wrap="none" rtlCol="0">
            <a:spAutoFit/>
          </a:bodyPr>
          <a:lstStyle/>
          <a:p>
            <a:endParaRPr lang="en-US" dirty="0"/>
          </a:p>
        </p:txBody>
      </p:sp>
      <p:graphicFrame>
        <p:nvGraphicFramePr>
          <p:cNvPr id="14" name="Table 13">
            <a:extLst>
              <a:ext uri="{FF2B5EF4-FFF2-40B4-BE49-F238E27FC236}">
                <a16:creationId xmlns:a16="http://schemas.microsoft.com/office/drawing/2014/main" id="{7CBCF82E-8B67-8E4E-8E3E-208F960D00DE}"/>
              </a:ext>
            </a:extLst>
          </p:cNvPr>
          <p:cNvGraphicFramePr>
            <a:graphicFrameLocks noGrp="1"/>
          </p:cNvGraphicFramePr>
          <p:nvPr>
            <p:extLst>
              <p:ext uri="{D42A27DB-BD31-4B8C-83A1-F6EECF244321}">
                <p14:modId xmlns:p14="http://schemas.microsoft.com/office/powerpoint/2010/main" val="2995053274"/>
              </p:ext>
            </p:extLst>
          </p:nvPr>
        </p:nvGraphicFramePr>
        <p:xfrm>
          <a:off x="1817077" y="1720118"/>
          <a:ext cx="7948246" cy="4751022"/>
        </p:xfrm>
        <a:graphic>
          <a:graphicData uri="http://schemas.openxmlformats.org/drawingml/2006/table">
            <a:tbl>
              <a:tblPr firstRow="1" firstCol="1" bandRow="1">
                <a:tableStyleId>{5C22544A-7EE6-4342-B048-85BDC9FD1C3A}</a:tableStyleId>
              </a:tblPr>
              <a:tblGrid>
                <a:gridCol w="3974123">
                  <a:extLst>
                    <a:ext uri="{9D8B030D-6E8A-4147-A177-3AD203B41FA5}">
                      <a16:colId xmlns:a16="http://schemas.microsoft.com/office/drawing/2014/main" val="3770557574"/>
                    </a:ext>
                  </a:extLst>
                </a:gridCol>
                <a:gridCol w="3974123">
                  <a:extLst>
                    <a:ext uri="{9D8B030D-6E8A-4147-A177-3AD203B41FA5}">
                      <a16:colId xmlns:a16="http://schemas.microsoft.com/office/drawing/2014/main" val="3199707836"/>
                    </a:ext>
                  </a:extLst>
                </a:gridCol>
              </a:tblGrid>
              <a:tr h="206403">
                <a:tc gridSpan="2">
                  <a:txBody>
                    <a:bodyPr/>
                    <a:lstStyle/>
                    <a:p>
                      <a:pPr marL="0" marR="0" fontAlgn="t">
                        <a:spcBef>
                          <a:spcPts val="0"/>
                        </a:spcBef>
                        <a:spcAft>
                          <a:spcPts val="525"/>
                        </a:spcAft>
                      </a:pPr>
                      <a:r>
                        <a:rPr lang="en-US" sz="900">
                          <a:effectLst/>
                        </a:rPr>
                        <a:t>Reasons for not shopping at farms’ market—factor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hMerge="1">
                  <a:txBody>
                    <a:bodyPr/>
                    <a:lstStyle/>
                    <a:p>
                      <a:endParaRPr lang="en-US"/>
                    </a:p>
                  </a:txBody>
                  <a:tcPr/>
                </a:tc>
                <a:extLst>
                  <a:ext uri="{0D108BD9-81ED-4DB2-BD59-A6C34878D82A}">
                    <a16:rowId xmlns:a16="http://schemas.microsoft.com/office/drawing/2014/main" val="3720187894"/>
                  </a:ext>
                </a:extLst>
              </a:tr>
              <a:tr h="206403">
                <a:tc>
                  <a:txBody>
                    <a:bodyPr/>
                    <a:lstStyle/>
                    <a:p>
                      <a:pPr marL="0" marR="0" algn="ctr" fontAlgn="t">
                        <a:spcBef>
                          <a:spcPts val="0"/>
                        </a:spcBef>
                        <a:spcAft>
                          <a:spcPts val="525"/>
                        </a:spcAft>
                      </a:pPr>
                      <a:r>
                        <a:rPr lang="en-US" sz="900">
                          <a:effectLst/>
                        </a:rPr>
                        <a:t>Rural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0" marR="0" algn="ctr" fontAlgn="t">
                        <a:spcBef>
                          <a:spcPts val="0"/>
                        </a:spcBef>
                        <a:spcAft>
                          <a:spcPts val="525"/>
                        </a:spcAft>
                      </a:pPr>
                      <a:r>
                        <a:rPr lang="en-US" sz="900">
                          <a:effectLst/>
                        </a:rPr>
                        <a:t>Urban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4209447530"/>
                  </a:ext>
                </a:extLst>
              </a:tr>
              <a:tr h="206403">
                <a:tc>
                  <a:txBody>
                    <a:bodyPr/>
                    <a:lstStyle/>
                    <a:p>
                      <a:pPr marL="0" marR="0" fontAlgn="t">
                        <a:spcBef>
                          <a:spcPts val="0"/>
                        </a:spcBef>
                        <a:spcAft>
                          <a:spcPts val="525"/>
                        </a:spcAft>
                      </a:pPr>
                      <a:r>
                        <a:rPr lang="en-US" sz="900">
                          <a:effectLst/>
                        </a:rPr>
                        <a:t>Factor 1—other reasons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0" marR="0" fontAlgn="t">
                        <a:spcBef>
                          <a:spcPts val="0"/>
                        </a:spcBef>
                        <a:spcAft>
                          <a:spcPts val="525"/>
                        </a:spcAft>
                      </a:pPr>
                      <a:r>
                        <a:rPr lang="en-US" sz="900">
                          <a:effectLst/>
                        </a:rPr>
                        <a:t>Factor 1—Payment terms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2645102034"/>
                  </a:ext>
                </a:extLst>
              </a:tr>
              <a:tr h="210156">
                <a:tc>
                  <a:txBody>
                    <a:bodyPr/>
                    <a:lstStyle/>
                    <a:p>
                      <a:pPr marL="0" marR="0" fontAlgn="t">
                        <a:spcBef>
                          <a:spcPts val="1200"/>
                        </a:spcBef>
                        <a:spcAft>
                          <a:spcPts val="525"/>
                        </a:spcAft>
                      </a:pPr>
                      <a:r>
                        <a:rPr lang="en-US" sz="900">
                          <a:effectLst/>
                        </a:rPr>
                        <a:t>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Don’t accept checks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2009919148"/>
                  </a:ext>
                </a:extLst>
              </a:tr>
              <a:tr h="206403">
                <a:tc>
                  <a:txBody>
                    <a:bodyPr/>
                    <a:lstStyle/>
                    <a:p>
                      <a:pPr marL="0" marR="0" fontAlgn="t">
                        <a:spcBef>
                          <a:spcPts val="0"/>
                        </a:spcBef>
                        <a:spcAft>
                          <a:spcPts val="525"/>
                        </a:spcAft>
                      </a:pPr>
                      <a:r>
                        <a:rPr lang="en-US" sz="900">
                          <a:effectLst/>
                        </a:rPr>
                        <a:t>    Don’t Feel Safe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Don’t accept credit/debit cards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792479166"/>
                  </a:ext>
                </a:extLst>
              </a:tr>
              <a:tr h="206403">
                <a:tc>
                  <a:txBody>
                    <a:bodyPr/>
                    <a:lstStyle/>
                    <a:p>
                      <a:pPr marL="0" marR="0" fontAlgn="t">
                        <a:spcBef>
                          <a:spcPts val="0"/>
                        </a:spcBef>
                        <a:spcAft>
                          <a:spcPts val="525"/>
                        </a:spcAft>
                      </a:pPr>
                      <a:r>
                        <a:rPr lang="en-US" sz="900">
                          <a:effectLst/>
                        </a:rPr>
                        <a:t>    Raise my own livestock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Don’t accept food stamps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720841960"/>
                  </a:ext>
                </a:extLst>
              </a:tr>
              <a:tr h="206403">
                <a:tc>
                  <a:txBody>
                    <a:bodyPr/>
                    <a:lstStyle/>
                    <a:p>
                      <a:pPr marL="0" marR="0" fontAlgn="t">
                        <a:spcBef>
                          <a:spcPts val="0"/>
                        </a:spcBef>
                        <a:spcAft>
                          <a:spcPts val="525"/>
                        </a:spcAft>
                      </a:pPr>
                      <a:r>
                        <a:rPr lang="en-US" sz="900">
                          <a:effectLst/>
                        </a:rPr>
                        <a:t>Factor 2—Payment terms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0" marR="0" fontAlgn="t">
                        <a:spcBef>
                          <a:spcPts val="0"/>
                        </a:spcBef>
                        <a:spcAft>
                          <a:spcPts val="525"/>
                        </a:spcAft>
                      </a:pPr>
                      <a:r>
                        <a:rPr lang="en-US" sz="900">
                          <a:effectLst/>
                        </a:rPr>
                        <a:t>Factor 2—Quality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2854968956"/>
                  </a:ext>
                </a:extLst>
              </a:tr>
              <a:tr h="206403">
                <a:tc>
                  <a:txBody>
                    <a:bodyPr/>
                    <a:lstStyle/>
                    <a:p>
                      <a:pPr marL="102870" marR="0" fontAlgn="t">
                        <a:spcBef>
                          <a:spcPts val="0"/>
                        </a:spcBef>
                        <a:spcAft>
                          <a:spcPts val="525"/>
                        </a:spcAft>
                      </a:pPr>
                      <a:r>
                        <a:rPr lang="en-US" sz="900">
                          <a:effectLst/>
                        </a:rPr>
                        <a:t>Don’t accept food stamps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Poor 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3164359287"/>
                  </a:ext>
                </a:extLst>
              </a:tr>
              <a:tr h="206403">
                <a:tc>
                  <a:txBody>
                    <a:bodyPr/>
                    <a:lstStyle/>
                    <a:p>
                      <a:pPr marL="102870" marR="0" fontAlgn="t">
                        <a:spcBef>
                          <a:spcPts val="0"/>
                        </a:spcBef>
                        <a:spcAft>
                          <a:spcPts val="525"/>
                        </a:spcAft>
                      </a:pPr>
                      <a:r>
                        <a:rPr lang="en-US" sz="900">
                          <a:effectLst/>
                        </a:rPr>
                        <a:t>Don’t accept credit/debit cards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Don’t feel safe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2098374801"/>
                  </a:ext>
                </a:extLst>
              </a:tr>
              <a:tr h="206403">
                <a:tc>
                  <a:txBody>
                    <a:bodyPr/>
                    <a:lstStyle/>
                    <a:p>
                      <a:pPr marL="102870" marR="0" fontAlgn="t">
                        <a:spcBef>
                          <a:spcPts val="0"/>
                        </a:spcBef>
                        <a:spcAft>
                          <a:spcPts val="525"/>
                        </a:spcAft>
                      </a:pPr>
                      <a:r>
                        <a:rPr lang="en-US" sz="900">
                          <a:effectLst/>
                        </a:rPr>
                        <a:t>Limited variety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High prices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4084495707"/>
                  </a:ext>
                </a:extLst>
              </a:tr>
              <a:tr h="206403">
                <a:tc>
                  <a:txBody>
                    <a:bodyPr/>
                    <a:lstStyle/>
                    <a:p>
                      <a:pPr marL="102870" marR="0" fontAlgn="t">
                        <a:spcBef>
                          <a:spcPts val="0"/>
                        </a:spcBef>
                        <a:spcAft>
                          <a:spcPts val="525"/>
                        </a:spcAft>
                      </a:pPr>
                      <a:r>
                        <a:rPr lang="en-US" sz="900">
                          <a:effectLst/>
                        </a:rPr>
                        <a:t>Factor 3—Quality &amp; Special choice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Factor 3—Convenience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897610108"/>
                  </a:ext>
                </a:extLst>
              </a:tr>
              <a:tr h="206403">
                <a:tc>
                  <a:txBody>
                    <a:bodyPr/>
                    <a:lstStyle/>
                    <a:p>
                      <a:pPr marL="102870" marR="0" fontAlgn="t">
                        <a:spcBef>
                          <a:spcPts val="0"/>
                        </a:spcBef>
                        <a:spcAft>
                          <a:spcPts val="525"/>
                        </a:spcAft>
                      </a:pPr>
                      <a:r>
                        <a:rPr lang="en-US" sz="900">
                          <a:effectLst/>
                        </a:rPr>
                        <a:t>Don’t accept checks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Too far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1429536852"/>
                  </a:ext>
                </a:extLst>
              </a:tr>
              <a:tr h="206403">
                <a:tc>
                  <a:txBody>
                    <a:bodyPr/>
                    <a:lstStyle/>
                    <a:p>
                      <a:pPr marL="102870" marR="0" fontAlgn="t">
                        <a:spcBef>
                          <a:spcPts val="0"/>
                        </a:spcBef>
                        <a:spcAft>
                          <a:spcPts val="525"/>
                        </a:spcAft>
                      </a:pPr>
                      <a:r>
                        <a:rPr lang="en-US" sz="900">
                          <a:effectLst/>
                        </a:rPr>
                        <a:t>Limited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Don’t know of any in my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585533684"/>
                  </a:ext>
                </a:extLst>
              </a:tr>
              <a:tr h="206403">
                <a:tc>
                  <a:txBody>
                    <a:bodyPr/>
                    <a:lstStyle/>
                    <a:p>
                      <a:pPr marL="102870" marR="0" fontAlgn="t">
                        <a:spcBef>
                          <a:spcPts val="0"/>
                        </a:spcBef>
                        <a:spcAft>
                          <a:spcPts val="525"/>
                        </a:spcAft>
                      </a:pPr>
                      <a:r>
                        <a:rPr lang="en-US" sz="900">
                          <a:effectLst/>
                        </a:rPr>
                        <a:t>Not clean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Inconvenient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2292319337"/>
                  </a:ext>
                </a:extLst>
              </a:tr>
              <a:tr h="206403">
                <a:tc>
                  <a:txBody>
                    <a:bodyPr/>
                    <a:lstStyle/>
                    <a:p>
                      <a:pPr marL="102870" marR="0" fontAlgn="t">
                        <a:spcBef>
                          <a:spcPts val="0"/>
                        </a:spcBef>
                        <a:spcAft>
                          <a:spcPts val="525"/>
                        </a:spcAft>
                      </a:pPr>
                      <a:r>
                        <a:rPr lang="en-US" sz="900">
                          <a:effectLst/>
                        </a:rPr>
                        <a:t>Poor 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Factor 4—Other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441920129"/>
                  </a:ext>
                </a:extLst>
              </a:tr>
              <a:tr h="206403">
                <a:tc>
                  <a:txBody>
                    <a:bodyPr/>
                    <a:lstStyle/>
                    <a:p>
                      <a:pPr marL="102870" marR="0" fontAlgn="t">
                        <a:spcBef>
                          <a:spcPts val="0"/>
                        </a:spcBef>
                        <a:spcAft>
                          <a:spcPts val="525"/>
                        </a:spcAft>
                      </a:pPr>
                      <a:r>
                        <a:rPr lang="en-US" sz="900" dirty="0">
                          <a:effectLst/>
                        </a:rPr>
                        <a:t>Prefer buying at supermarkets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Limited variety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919479494"/>
                  </a:ext>
                </a:extLst>
              </a:tr>
              <a:tr h="206403">
                <a:tc>
                  <a:txBody>
                    <a:bodyPr/>
                    <a:lstStyle/>
                    <a:p>
                      <a:pPr marL="102870" marR="0" fontAlgn="t">
                        <a:spcBef>
                          <a:spcPts val="0"/>
                        </a:spcBef>
                        <a:spcAft>
                          <a:spcPts val="525"/>
                        </a:spcAft>
                      </a:pPr>
                      <a:r>
                        <a:rPr lang="en-US" sz="900">
                          <a:effectLst/>
                        </a:rPr>
                        <a:t>Factor 4—Convenience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Not clean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1865312873"/>
                  </a:ext>
                </a:extLst>
              </a:tr>
              <a:tr h="206403">
                <a:tc>
                  <a:txBody>
                    <a:bodyPr/>
                    <a:lstStyle/>
                    <a:p>
                      <a:pPr marL="102870" marR="0" fontAlgn="t">
                        <a:spcBef>
                          <a:spcPts val="0"/>
                        </a:spcBef>
                        <a:spcAft>
                          <a:spcPts val="525"/>
                        </a:spcAft>
                      </a:pPr>
                      <a:r>
                        <a:rPr lang="en-US" sz="900">
                          <a:effectLst/>
                        </a:rPr>
                        <a:t>Too far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638893129"/>
                  </a:ext>
                </a:extLst>
              </a:tr>
              <a:tr h="206403">
                <a:tc>
                  <a:txBody>
                    <a:bodyPr/>
                    <a:lstStyle/>
                    <a:p>
                      <a:pPr marL="102870" marR="0" fontAlgn="t">
                        <a:spcBef>
                          <a:spcPts val="0"/>
                        </a:spcBef>
                        <a:spcAft>
                          <a:spcPts val="525"/>
                        </a:spcAft>
                      </a:pPr>
                      <a:r>
                        <a:rPr lang="en-US" sz="900">
                          <a:effectLst/>
                        </a:rPr>
                        <a:t>Inconvenient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Factor 5—Special choice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687273540"/>
                  </a:ext>
                </a:extLst>
              </a:tr>
              <a:tr h="206403">
                <a:tc>
                  <a:txBody>
                    <a:bodyPr/>
                    <a:lstStyle/>
                    <a:p>
                      <a:pPr marL="102870" marR="0" fontAlgn="t">
                        <a:spcBef>
                          <a:spcPts val="0"/>
                        </a:spcBef>
                        <a:spcAft>
                          <a:spcPts val="525"/>
                        </a:spcAft>
                      </a:pPr>
                      <a:r>
                        <a:rPr lang="en-US" sz="900">
                          <a:effectLst/>
                        </a:rPr>
                        <a:t>Raise my own garden produce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Raise my own garden produce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1901128015"/>
                  </a:ext>
                </a:extLst>
              </a:tr>
              <a:tr h="206403">
                <a:tc>
                  <a:txBody>
                    <a:bodyPr/>
                    <a:lstStyle/>
                    <a:p>
                      <a:pPr marL="102870" marR="0" fontAlgn="t">
                        <a:spcBef>
                          <a:spcPts val="0"/>
                        </a:spcBef>
                        <a:spcAft>
                          <a:spcPts val="525"/>
                        </a:spcAft>
                      </a:pPr>
                      <a:r>
                        <a:rPr lang="en-US" sz="900">
                          <a:effectLst/>
                        </a:rPr>
                        <a:t>Factor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Prefer buying at supermarkets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684331498"/>
                  </a:ext>
                </a:extLst>
              </a:tr>
              <a:tr h="206403">
                <a:tc>
                  <a:txBody>
                    <a:bodyPr/>
                    <a:lstStyle/>
                    <a:p>
                      <a:pPr marL="102870" marR="0" fontAlgn="t">
                        <a:spcBef>
                          <a:spcPts val="0"/>
                        </a:spcBef>
                        <a:spcAft>
                          <a:spcPts val="525"/>
                        </a:spcAft>
                      </a:pPr>
                      <a:r>
                        <a:rPr lang="en-US" sz="900">
                          <a:effectLst/>
                        </a:rPr>
                        <a:t>Don’t know of any in my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a:effectLst/>
                        </a:rPr>
                        <a:t>Limited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3039607152"/>
                  </a:ext>
                </a:extLst>
              </a:tr>
              <a:tr h="206403">
                <a:tc>
                  <a:txBody>
                    <a:bodyPr/>
                    <a:lstStyle/>
                    <a:p>
                      <a:pPr marL="102870" marR="0" fontAlgn="t">
                        <a:spcBef>
                          <a:spcPts val="0"/>
                        </a:spcBef>
                        <a:spcAft>
                          <a:spcPts val="525"/>
                        </a:spcAft>
                      </a:pPr>
                      <a:r>
                        <a:rPr lang="en-US" sz="900">
                          <a:effectLst/>
                        </a:rPr>
                        <a:t>High prices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tc>
                  <a:txBody>
                    <a:bodyPr/>
                    <a:lstStyle/>
                    <a:p>
                      <a:pPr marL="102870" marR="0" fontAlgn="t">
                        <a:spcBef>
                          <a:spcPts val="0"/>
                        </a:spcBef>
                        <a:spcAft>
                          <a:spcPts val="525"/>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778" marR="25778" marT="25778" marB="25778" anchor="ctr"/>
                </a:tc>
                <a:extLst>
                  <a:ext uri="{0D108BD9-81ED-4DB2-BD59-A6C34878D82A}">
                    <a16:rowId xmlns:a16="http://schemas.microsoft.com/office/drawing/2014/main" val="3350982187"/>
                  </a:ext>
                </a:extLst>
              </a:tr>
            </a:tbl>
          </a:graphicData>
        </a:graphic>
      </p:graphicFrame>
      <p:sp>
        <p:nvSpPr>
          <p:cNvPr id="15" name="Rectangle 1">
            <a:extLst>
              <a:ext uri="{FF2B5EF4-FFF2-40B4-BE49-F238E27FC236}">
                <a16:creationId xmlns:a16="http://schemas.microsoft.com/office/drawing/2014/main" id="{91FC738C-E86E-434D-8CC8-B3C1FD3ABE01}"/>
              </a:ext>
            </a:extLst>
          </p:cNvPr>
          <p:cNvSpPr>
            <a:spLocks noChangeArrowheads="1"/>
          </p:cNvSpPr>
          <p:nvPr/>
        </p:nvSpPr>
        <p:spPr bwMode="auto">
          <a:xfrm>
            <a:off x="1554517" y="1825625"/>
            <a:ext cx="14517333" cy="46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1713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330132" y="1935357"/>
            <a:ext cx="9196039" cy="1297452"/>
          </a:xfrm>
        </p:spPr>
        <p:txBody>
          <a:bodyPr>
            <a:normAutofit fontScale="90000"/>
          </a:bodyPr>
          <a:lstStyle/>
          <a:p>
            <a:r>
              <a:rPr lang="en-US" dirty="0"/>
              <a:t>Recruitment and Retention for Rural Markets</a:t>
            </a:r>
            <a:br>
              <a:rPr lang="en-US" dirty="0"/>
            </a:br>
            <a:br>
              <a:rPr lang="en-US" dirty="0">
                <a:solidFill>
                  <a:schemeClr val="accent4">
                    <a:lumMod val="75000"/>
                  </a:schemeClr>
                </a:solidFill>
              </a:rPr>
            </a:br>
            <a:endParaRPr lang="en-US" dirty="0"/>
          </a:p>
        </p:txBody>
      </p:sp>
      <p:sp>
        <p:nvSpPr>
          <p:cNvPr id="3" name="Subtitle 2">
            <a:extLst>
              <a:ext uri="{FF2B5EF4-FFF2-40B4-BE49-F238E27FC236}">
                <a16:creationId xmlns:a16="http://schemas.microsoft.com/office/drawing/2014/main" id="{49439C01-C851-D84D-A883-BF51E064A9F9}"/>
              </a:ext>
            </a:extLst>
          </p:cNvPr>
          <p:cNvSpPr>
            <a:spLocks noGrp="1"/>
          </p:cNvSpPr>
          <p:nvPr>
            <p:ph type="subTitle" idx="1"/>
          </p:nvPr>
        </p:nvSpPr>
        <p:spPr>
          <a:xfrm>
            <a:off x="1242646" y="2392556"/>
            <a:ext cx="9439642" cy="3480705"/>
          </a:xfrm>
        </p:spPr>
        <p:txBody>
          <a:bodyPr>
            <a:normAutofit fontScale="92500"/>
          </a:bodyPr>
          <a:lstStyle/>
          <a:p>
            <a:endParaRPr lang="en-US" dirty="0"/>
          </a:p>
          <a:p>
            <a:endParaRPr lang="en-US" dirty="0"/>
          </a:p>
          <a:p>
            <a:r>
              <a:rPr lang="en-US" dirty="0"/>
              <a:t>“Higher vendor satisfaction at relatively newer markets in the region emphasizes the importance for more established markets to continually develop new and innovative market features or activities and to upgrade facilities to maintain and improve market attendance and increase vendor satisfaction.”</a:t>
            </a:r>
          </a:p>
          <a:p>
            <a:endParaRPr lang="en-US" dirty="0"/>
          </a:p>
          <a:p>
            <a:endParaRPr lang="en-US" dirty="0"/>
          </a:p>
          <a:p>
            <a:r>
              <a:rPr lang="en-US" dirty="0"/>
              <a:t>“Developing Viable Farmers Markets in Rural Communities”</a:t>
            </a:r>
          </a:p>
          <a:p>
            <a:endParaRPr lang="en-US" dirty="0"/>
          </a:p>
        </p:txBody>
      </p:sp>
    </p:spTree>
    <p:extLst>
      <p:ext uri="{BB962C8B-B14F-4D97-AF65-F5344CB8AC3E}">
        <p14:creationId xmlns:p14="http://schemas.microsoft.com/office/powerpoint/2010/main" val="234260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226634" y="720919"/>
            <a:ext cx="9196039" cy="1297452"/>
          </a:xfrm>
        </p:spPr>
        <p:txBody>
          <a:bodyPr>
            <a:normAutofit fontScale="90000"/>
          </a:bodyPr>
          <a:lstStyle/>
          <a:p>
            <a:r>
              <a:rPr lang="en-US" dirty="0"/>
              <a:t>Recruitment and Retention for Rural Markets</a:t>
            </a:r>
          </a:p>
        </p:txBody>
      </p:sp>
      <p:sp>
        <p:nvSpPr>
          <p:cNvPr id="5" name="TextBox 4">
            <a:extLst>
              <a:ext uri="{FF2B5EF4-FFF2-40B4-BE49-F238E27FC236}">
                <a16:creationId xmlns:a16="http://schemas.microsoft.com/office/drawing/2014/main" id="{8E1C6E8A-DFE9-E64D-BAF9-F59A20ABAA3F}"/>
              </a:ext>
            </a:extLst>
          </p:cNvPr>
          <p:cNvSpPr txBox="1"/>
          <p:nvPr/>
        </p:nvSpPr>
        <p:spPr>
          <a:xfrm>
            <a:off x="328245" y="2018371"/>
            <a:ext cx="11393184" cy="923330"/>
          </a:xfrm>
          <a:prstGeom prst="rect">
            <a:avLst/>
          </a:prstGeom>
          <a:noFill/>
        </p:spPr>
        <p:txBody>
          <a:bodyPr wrap="none" rtlCol="0">
            <a:spAutoFit/>
          </a:bodyPr>
          <a:lstStyle/>
          <a:p>
            <a:r>
              <a:rPr lang="en-US" dirty="0"/>
              <a:t>“In addition to providing locally grown fresh and high quality produce farmers’ markets should differentiate themselves </a:t>
            </a:r>
          </a:p>
          <a:p>
            <a:r>
              <a:rPr lang="en-US" dirty="0"/>
              <a:t>by offering specialty goods (i.e. homemade foods, crafts, shrubs and flowers,) and create a perception of quality </a:t>
            </a:r>
          </a:p>
          <a:p>
            <a:r>
              <a:rPr lang="en-US" dirty="0"/>
              <a:t>in the physical attributes as well as the uniqueness of the products sold at the market.”</a:t>
            </a:r>
          </a:p>
        </p:txBody>
      </p:sp>
      <p:sp>
        <p:nvSpPr>
          <p:cNvPr id="8" name="TextBox 7">
            <a:extLst>
              <a:ext uri="{FF2B5EF4-FFF2-40B4-BE49-F238E27FC236}">
                <a16:creationId xmlns:a16="http://schemas.microsoft.com/office/drawing/2014/main" id="{BB2F69F9-16A0-7248-8271-ABBF5246EFD6}"/>
              </a:ext>
            </a:extLst>
          </p:cNvPr>
          <p:cNvSpPr txBox="1"/>
          <p:nvPr/>
        </p:nvSpPr>
        <p:spPr>
          <a:xfrm>
            <a:off x="4407877" y="3060559"/>
            <a:ext cx="2515121" cy="3693319"/>
          </a:xfrm>
          <a:prstGeom prst="rect">
            <a:avLst/>
          </a:prstGeom>
          <a:solidFill>
            <a:schemeClr val="bg1"/>
          </a:solidFill>
        </p:spPr>
        <p:txBody>
          <a:bodyPr wrap="square" rtlCol="0">
            <a:spAutoFit/>
          </a:bodyPr>
          <a:lstStyle/>
          <a:p>
            <a:r>
              <a:rPr lang="en-US" b="1" dirty="0">
                <a:solidFill>
                  <a:srgbClr val="FF0000"/>
                </a:solidFill>
              </a:rPr>
              <a:t>Design the market experience based on the mission and the vendors.</a:t>
            </a:r>
          </a:p>
          <a:p>
            <a:endParaRPr lang="en-US" b="1" dirty="0">
              <a:solidFill>
                <a:srgbClr val="FF0000"/>
              </a:solidFill>
            </a:endParaRPr>
          </a:p>
          <a:p>
            <a:r>
              <a:rPr lang="en-US" b="1" dirty="0">
                <a:solidFill>
                  <a:srgbClr val="FF0000"/>
                </a:solidFill>
              </a:rPr>
              <a:t>Engage in product development</a:t>
            </a:r>
          </a:p>
          <a:p>
            <a:endParaRPr lang="en-US" b="1" dirty="0">
              <a:solidFill>
                <a:srgbClr val="FF0000"/>
              </a:solidFill>
            </a:endParaRPr>
          </a:p>
          <a:p>
            <a:r>
              <a:rPr lang="en-US" b="1" dirty="0">
                <a:solidFill>
                  <a:srgbClr val="FF0000"/>
                </a:solidFill>
              </a:rPr>
              <a:t>Conduct seasonal customer niche analysis</a:t>
            </a:r>
          </a:p>
          <a:p>
            <a:endParaRPr lang="en-US" b="1" dirty="0">
              <a:solidFill>
                <a:srgbClr val="FF0000"/>
              </a:solidFill>
            </a:endParaRPr>
          </a:p>
          <a:p>
            <a:r>
              <a:rPr lang="en-US" b="1" dirty="0">
                <a:solidFill>
                  <a:srgbClr val="FF0000"/>
                </a:solidFill>
              </a:rPr>
              <a:t>Build partnerships</a:t>
            </a:r>
            <a:endParaRPr lang="en-US" b="1" dirty="0"/>
          </a:p>
          <a:p>
            <a:endParaRPr lang="en-US" dirty="0"/>
          </a:p>
        </p:txBody>
      </p:sp>
    </p:spTree>
    <p:extLst>
      <p:ext uri="{BB962C8B-B14F-4D97-AF65-F5344CB8AC3E}">
        <p14:creationId xmlns:p14="http://schemas.microsoft.com/office/powerpoint/2010/main" val="3640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D931-EC0F-004C-8F79-498CB616175B}"/>
              </a:ext>
            </a:extLst>
          </p:cNvPr>
          <p:cNvSpPr>
            <a:spLocks noGrp="1"/>
          </p:cNvSpPr>
          <p:nvPr>
            <p:ph type="title"/>
          </p:nvPr>
        </p:nvSpPr>
        <p:spPr/>
        <p:txBody>
          <a:bodyPr/>
          <a:lstStyle/>
          <a:p>
            <a:r>
              <a:rPr lang="en-US" dirty="0"/>
              <a:t>Design the market based on your vendors</a:t>
            </a:r>
          </a:p>
        </p:txBody>
      </p:sp>
      <p:pic>
        <p:nvPicPr>
          <p:cNvPr id="6" name="Content Placeholder 5">
            <a:extLst>
              <a:ext uri="{FF2B5EF4-FFF2-40B4-BE49-F238E27FC236}">
                <a16:creationId xmlns:a16="http://schemas.microsoft.com/office/drawing/2014/main" id="{67CA611D-3028-DD4E-AA92-F3C12C3EE21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p:spPr>
      </p:pic>
    </p:spTree>
    <p:extLst>
      <p:ext uri="{BB962C8B-B14F-4D97-AF65-F5344CB8AC3E}">
        <p14:creationId xmlns:p14="http://schemas.microsoft.com/office/powerpoint/2010/main" val="103583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226634" y="720919"/>
            <a:ext cx="9196039" cy="1297452"/>
          </a:xfrm>
        </p:spPr>
        <p:txBody>
          <a:bodyPr>
            <a:normAutofit fontScale="90000"/>
          </a:bodyPr>
          <a:lstStyle/>
          <a:p>
            <a:r>
              <a:rPr lang="en-US" dirty="0"/>
              <a:t>Recruitment and Retention for Rural Markets</a:t>
            </a:r>
          </a:p>
        </p:txBody>
      </p:sp>
      <p:sp>
        <p:nvSpPr>
          <p:cNvPr id="3" name="Subtitle 2">
            <a:extLst>
              <a:ext uri="{FF2B5EF4-FFF2-40B4-BE49-F238E27FC236}">
                <a16:creationId xmlns:a16="http://schemas.microsoft.com/office/drawing/2014/main" id="{49439C01-C851-D84D-A883-BF51E064A9F9}"/>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08FF39A6-6ADB-4E4D-80C4-C96A24814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996" y="1900586"/>
            <a:ext cx="8813180" cy="4957414"/>
          </a:xfrm>
          <a:prstGeom prst="rect">
            <a:avLst/>
          </a:prstGeom>
        </p:spPr>
      </p:pic>
    </p:spTree>
    <p:extLst>
      <p:ext uri="{BB962C8B-B14F-4D97-AF65-F5344CB8AC3E}">
        <p14:creationId xmlns:p14="http://schemas.microsoft.com/office/powerpoint/2010/main" val="182809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226634" y="720919"/>
            <a:ext cx="9196039" cy="1297452"/>
          </a:xfrm>
        </p:spPr>
        <p:txBody>
          <a:bodyPr>
            <a:normAutofit fontScale="90000"/>
          </a:bodyPr>
          <a:lstStyle/>
          <a:p>
            <a:r>
              <a:rPr lang="en-US" dirty="0"/>
              <a:t>Recruitment and Retention for Rural Markets</a:t>
            </a:r>
          </a:p>
        </p:txBody>
      </p:sp>
      <p:pic>
        <p:nvPicPr>
          <p:cNvPr id="5" name="Picture 4">
            <a:extLst>
              <a:ext uri="{FF2B5EF4-FFF2-40B4-BE49-F238E27FC236}">
                <a16:creationId xmlns:a16="http://schemas.microsoft.com/office/drawing/2014/main" id="{F4BD01C4-E359-E34D-9D51-1E5D2295DB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1476" y="2107229"/>
            <a:ext cx="6780856" cy="4442907"/>
          </a:xfrm>
          <a:prstGeom prst="rect">
            <a:avLst/>
          </a:prstGeom>
          <a:ln>
            <a:solidFill>
              <a:schemeClr val="accent1">
                <a:lumMod val="75000"/>
              </a:schemeClr>
            </a:solidFill>
          </a:ln>
        </p:spPr>
      </p:pic>
    </p:spTree>
    <p:extLst>
      <p:ext uri="{BB962C8B-B14F-4D97-AF65-F5344CB8AC3E}">
        <p14:creationId xmlns:p14="http://schemas.microsoft.com/office/powerpoint/2010/main" val="196754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ABAF-C4D6-8B4C-B614-265A458FC774}"/>
              </a:ext>
            </a:extLst>
          </p:cNvPr>
          <p:cNvSpPr>
            <a:spLocks noGrp="1"/>
          </p:cNvSpPr>
          <p:nvPr>
            <p:ph type="ctrTitle"/>
          </p:nvPr>
        </p:nvSpPr>
        <p:spPr>
          <a:xfrm>
            <a:off x="1226634" y="720919"/>
            <a:ext cx="9196039" cy="1297452"/>
          </a:xfrm>
        </p:spPr>
        <p:txBody>
          <a:bodyPr>
            <a:normAutofit fontScale="90000"/>
          </a:bodyPr>
          <a:lstStyle/>
          <a:p>
            <a:r>
              <a:rPr lang="en-US" dirty="0"/>
              <a:t>Recruitment and Retention for Rural Markets</a:t>
            </a:r>
          </a:p>
        </p:txBody>
      </p:sp>
      <p:sp>
        <p:nvSpPr>
          <p:cNvPr id="3" name="Rectangle 2">
            <a:extLst>
              <a:ext uri="{FF2B5EF4-FFF2-40B4-BE49-F238E27FC236}">
                <a16:creationId xmlns:a16="http://schemas.microsoft.com/office/drawing/2014/main" id="{CB19EAF9-4564-1844-9B61-5CB1693F490D}"/>
              </a:ext>
            </a:extLst>
          </p:cNvPr>
          <p:cNvSpPr/>
          <p:nvPr/>
        </p:nvSpPr>
        <p:spPr>
          <a:xfrm>
            <a:off x="2043113" y="2243138"/>
            <a:ext cx="7615238" cy="3139321"/>
          </a:xfrm>
          <a:prstGeom prst="rect">
            <a:avLst/>
          </a:prstGeom>
        </p:spPr>
        <p:txBody>
          <a:bodyPr wrap="square">
            <a:spAutoFit/>
          </a:bodyPr>
          <a:lstStyle/>
          <a:p>
            <a:r>
              <a:rPr lang="en-US" dirty="0"/>
              <a:t>Question for discussion and to ask your market team: </a:t>
            </a:r>
          </a:p>
          <a:p>
            <a:endParaRPr lang="en-US" dirty="0"/>
          </a:p>
          <a:p>
            <a:r>
              <a:rPr lang="en-US" dirty="0"/>
              <a:t>How do you identify anchors? </a:t>
            </a:r>
          </a:p>
          <a:p>
            <a:endParaRPr lang="en-US" dirty="0"/>
          </a:p>
          <a:p>
            <a:r>
              <a:rPr lang="en-US" dirty="0"/>
              <a:t>Have you discussed the idea of anchors with vendors or market leadership? </a:t>
            </a:r>
          </a:p>
          <a:p>
            <a:endParaRPr lang="en-US" dirty="0"/>
          </a:p>
          <a:p>
            <a:r>
              <a:rPr lang="en-US" dirty="0"/>
              <a:t>Have you done any marketing or technology work or pilots with just anchors? (i.e. match programs) </a:t>
            </a:r>
          </a:p>
          <a:p>
            <a:endParaRPr lang="en-US" dirty="0"/>
          </a:p>
          <a:p>
            <a:r>
              <a:rPr lang="en-US" dirty="0"/>
              <a:t>Are there downsides to being known as an anchor vendor or in defining anchor vendors? </a:t>
            </a:r>
          </a:p>
        </p:txBody>
      </p:sp>
    </p:spTree>
    <p:extLst>
      <p:ext uri="{BB962C8B-B14F-4D97-AF65-F5344CB8AC3E}">
        <p14:creationId xmlns:p14="http://schemas.microsoft.com/office/powerpoint/2010/main" val="445860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TotalTime>
  <Words>869</Words>
  <Application>Microsoft Office PowerPoint</Application>
  <PresentationFormat>Widescreen</PresentationFormat>
  <Paragraphs>152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Recruitment and Retention for Rural Markets</vt:lpstr>
      <vt:lpstr>Vendors: Recruitment and Retention for Rural Markets</vt:lpstr>
      <vt:lpstr>Recruitment and Retention for Rural Markets</vt:lpstr>
      <vt:lpstr>Recruitment and Retention for Rural Markets  </vt:lpstr>
      <vt:lpstr>Recruitment and Retention for Rural Markets</vt:lpstr>
      <vt:lpstr>Design the market based on your vendors</vt:lpstr>
      <vt:lpstr>Recruitment and Retention for Rural Markets</vt:lpstr>
      <vt:lpstr>Recruitment and Retention for Rural Markets</vt:lpstr>
      <vt:lpstr>Recruitment and Retention for Rural Markets</vt:lpstr>
      <vt:lpstr>Recruitment and Retention for Rural Markets</vt:lpstr>
      <vt:lpstr>Recruitment and Retention for Rural Markets</vt:lpstr>
      <vt:lpstr> How to 1. increase frequency of attendance, 2. amount spent, and 3. new shoppers?      What are things a market might not expect or know about their "average" farmers market shopper?          What are common pitfalls are inhibiting customer expansion and retention?                          How effective are  events for attracting and retaining new customers?                         What are a few key things vendors can do to retain and attract new customers?      </vt:lpstr>
      <vt:lpstr>     </vt:lpstr>
      <vt:lpstr>“…the common lifestyles represented in the data:  The Grower;  The Organic Loyalist;  The Value Shopper;  The On-the-Go Shopper;  The Tourist; and  Families….”  “…we found that the values of freshness, quality, price, and supporting local farmers are messages that resonated with Vermonters across all age groups and shopping patterns.”       </vt:lpstr>
      <vt:lpstr>    </vt:lpstr>
      <vt:lpstr> *In-Kind Advertising &amp; Free Media The Department of Transportation puts magnetic signs about the market on their vehicles, providing free advertising to the market. The local newspaper writes an article on the market almost every month, and the market has also been featured in Greene Living Magazine.   • Special Events &amp; Cooking Demonstrations The market hosts special events to attract more market customers, and publicizes them through their website, the county webpage, the newspaper, Facebook, and the Greene County news &amp; announcements for employees. They secured grant funding to pay for a chef to do cooking demos   * Farmers’ Market Challenges in a Rural Setting: A case study of the Elaney Wood Heritage Farmers Market    </vt:lpstr>
      <vt:lpstr>Funding will allow the Hernando Farmers Market to facilitate meetings and invite experts to lead training workshops and resource development for market vendors, working in partnership with other markets. Support from Extension will offer seasonal food handling and risk management technical assistance to market vendors throughout the three years of the project.  “I’m looking forward to providing the educational opportunities to help grow the market which in turn helps the growers and young farmers have a place to sell,”  Joy Anderson, DeSoto County Extension.      </vt:lpstr>
      <vt:lpstr>Sprouting Farms, is a newer program training and incubating new farmers in two valleys in central West Virginia. The project, which aims to create 20 new businesses and 33 jobs, also hopes to leverage nearly $1 million in additional investment from private and public sources.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Anthropology</dc:title>
  <dc:creator>darlene@farmersmarketcoalition.org</dc:creator>
  <cp:lastModifiedBy>Ringsak, Justin</cp:lastModifiedBy>
  <cp:revision>46</cp:revision>
  <dcterms:created xsi:type="dcterms:W3CDTF">2018-12-21T17:04:35Z</dcterms:created>
  <dcterms:modified xsi:type="dcterms:W3CDTF">2019-03-21T17:18:03Z</dcterms:modified>
</cp:coreProperties>
</file>