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60" r:id="rId6"/>
    <p:sldId id="259" r:id="rId7"/>
    <p:sldId id="263" r:id="rId8"/>
    <p:sldId id="264" r:id="rId9"/>
    <p:sldId id="265" r:id="rId10"/>
    <p:sldId id="275" r:id="rId11"/>
    <p:sldId id="267" r:id="rId12"/>
    <p:sldId id="268" r:id="rId13"/>
    <p:sldId id="276" r:id="rId14"/>
    <p:sldId id="273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9DFD96-1C19-44CF-8A03-0386F13B5B18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B158ED-B63B-467D-B5CD-94370E8D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5852160"/>
            <a:ext cx="3876400" cy="365125"/>
          </a:xfrm>
        </p:spPr>
        <p:txBody>
          <a:bodyPr/>
          <a:lstStyle/>
          <a:p>
            <a:r>
              <a:rPr lang="en-US" dirty="0" smtClean="0"/>
              <a:t>West Virginia Farmers Market Association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228600"/>
            <a:ext cx="1332156" cy="365125"/>
          </a:xfrm>
        </p:spPr>
        <p:txBody>
          <a:bodyPr/>
          <a:lstStyle>
            <a:lvl1pPr algn="ctr">
              <a:defRPr/>
            </a:lvl1pPr>
          </a:lstStyle>
          <a:p>
            <a:fld id="{C8745D14-9FC1-423A-9B62-C7B2CF140E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73069" y="-21511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224491"/>
            <a:ext cx="1777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FEFE"/>
                </a:solidFill>
              </a:defRPr>
            </a:lvl1pPr>
          </a:lstStyle>
          <a:p>
            <a:fld id="{C8745D14-9FC1-423A-9B62-C7B2CF140E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farmers&#8217;market.com/pdf_files/fmruleregs.pdf" TargetMode="External"/><Relationship Id="rId2" Type="http://schemas.openxmlformats.org/officeDocument/2006/relationships/hyperlink" Target="http://farmersmarketcoalition.org/resources/resource-libra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allfarmcenter.ext.wvu.edu/r/download/36641" TargetMode="External"/><Relationship Id="rId4" Type="http://schemas.openxmlformats.org/officeDocument/2006/relationships/hyperlink" Target="http://www.ams.usda.gov/AMSv1.0/getfile?dDocName=STELDEV302212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vfarmers.org/" TargetMode="External"/><Relationship Id="rId2" Type="http://schemas.openxmlformats.org/officeDocument/2006/relationships/hyperlink" Target="mailto:Coordinator@wvfarmers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971800"/>
            <a:ext cx="3581400" cy="1447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“So You Want to Start a Farmers </a:t>
            </a:r>
            <a:r>
              <a:rPr lang="en-US" sz="3200" b="1" dirty="0"/>
              <a:t>M</a:t>
            </a:r>
            <a:r>
              <a:rPr lang="en-US" sz="3200" b="1" dirty="0" smtClean="0"/>
              <a:t>arket?”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6800" y="4419600"/>
            <a:ext cx="3429000" cy="160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How-To Guide provided by the West Virginia Farmers Market Association  </a:t>
            </a:r>
            <a:endParaRPr lang="en-US" sz="2000" dirty="0"/>
          </a:p>
        </p:txBody>
      </p:sp>
      <p:pic>
        <p:nvPicPr>
          <p:cNvPr id="1026" name="Picture 2" descr="C:\Users\Kelly\Desktop\WVFMA\Administrative\WVFMA 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8600"/>
            <a:ext cx="73152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lly\Desktop\WVFMA\Administrative\WVFM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289560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5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#7 </a:t>
            </a:r>
            <a:r>
              <a:rPr lang="en-US" dirty="0"/>
              <a:t>-  Identify a market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Sometimes, when a market is new, a vendor or community volunteer will serve as the market manager; but often this is a paid position, especially </a:t>
            </a:r>
            <a:r>
              <a:rPr lang="en-US" b="1" dirty="0" smtClean="0"/>
              <a:t>as the market grows </a:t>
            </a:r>
            <a:r>
              <a:rPr lang="en-US" dirty="0" smtClean="0"/>
              <a:t>and </a:t>
            </a:r>
            <a:r>
              <a:rPr lang="en-US" b="1" dirty="0" smtClean="0"/>
              <a:t>the demands on this individual are greater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market manager will:</a:t>
            </a:r>
          </a:p>
          <a:p>
            <a:pPr lvl="1"/>
            <a:r>
              <a:rPr lang="en-US" dirty="0" smtClean="0"/>
              <a:t>Be responsible for the day-to-day running of the market</a:t>
            </a:r>
          </a:p>
          <a:p>
            <a:pPr lvl="1"/>
            <a:r>
              <a:rPr lang="en-US" dirty="0" smtClean="0"/>
              <a:t>Coordinate the set-up and take-down of each market and monitor the condition of the site</a:t>
            </a:r>
          </a:p>
          <a:p>
            <a:pPr lvl="1"/>
            <a:r>
              <a:rPr lang="en-US" dirty="0" smtClean="0"/>
              <a:t>Promote </a:t>
            </a:r>
            <a:r>
              <a:rPr lang="en-US" dirty="0"/>
              <a:t>and advertise the market</a:t>
            </a:r>
            <a:endParaRPr lang="en-US" dirty="0" smtClean="0"/>
          </a:p>
          <a:p>
            <a:pPr lvl="1"/>
            <a:r>
              <a:rPr lang="en-US" dirty="0" smtClean="0"/>
              <a:t>Enforce bylaws as well as rules and regulations established by law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#8 </a:t>
            </a:r>
            <a:r>
              <a:rPr lang="en-US" dirty="0"/>
              <a:t>-  </a:t>
            </a:r>
            <a:r>
              <a:rPr lang="en-US" dirty="0" smtClean="0"/>
              <a:t>Develop operational guidelines and vendor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can be less formal than the by-laws, and often change from season to season, but will serve as a guide to the day-to-day running of the market.  (Some markets include these in their bylaws.)</a:t>
            </a:r>
          </a:p>
          <a:p>
            <a:r>
              <a:rPr lang="en-US" dirty="0" smtClean="0"/>
              <a:t>Guidelines should include:</a:t>
            </a:r>
          </a:p>
          <a:p>
            <a:pPr lvl="1"/>
            <a:r>
              <a:rPr lang="en-US" dirty="0" smtClean="0"/>
              <a:t>Hours of operation</a:t>
            </a:r>
          </a:p>
          <a:p>
            <a:pPr lvl="1"/>
            <a:r>
              <a:rPr lang="en-US" dirty="0" smtClean="0"/>
              <a:t>Vendor </a:t>
            </a:r>
            <a:r>
              <a:rPr lang="en-US" dirty="0"/>
              <a:t>stall </a:t>
            </a:r>
            <a:r>
              <a:rPr lang="en-US" dirty="0" smtClean="0"/>
              <a:t>arrangement</a:t>
            </a:r>
          </a:p>
          <a:p>
            <a:pPr lvl="1"/>
            <a:r>
              <a:rPr lang="en-US" dirty="0" smtClean="0"/>
              <a:t>Rules governing origin and/or type of produce</a:t>
            </a:r>
          </a:p>
          <a:p>
            <a:pPr lvl="1"/>
            <a:r>
              <a:rPr lang="en-US" dirty="0" smtClean="0"/>
              <a:t>Vendor fees </a:t>
            </a:r>
          </a:p>
          <a:p>
            <a:pPr lvl="1"/>
            <a:r>
              <a:rPr lang="en-US" dirty="0" smtClean="0"/>
              <a:t>Rules of the market (Smoking?  Waste disposal?)</a:t>
            </a:r>
            <a:endParaRPr lang="en-US" dirty="0"/>
          </a:p>
          <a:p>
            <a:r>
              <a:rPr lang="en-US" dirty="0"/>
              <a:t>These guidelines should form the basis of your vendor contracts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Step #9 </a:t>
            </a:r>
            <a:r>
              <a:rPr lang="en-US" dirty="0"/>
              <a:t>- Create a </a:t>
            </a:r>
            <a:r>
              <a:rPr lang="en-US" dirty="0" smtClean="0"/>
              <a:t>budget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Ideally, every farmers market would have a long-term business plan, but at minimum should have a season-long budget</a:t>
            </a:r>
          </a:p>
          <a:p>
            <a:r>
              <a:rPr lang="en-US" dirty="0" smtClean="0"/>
              <a:t>The budget should include: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US" dirty="0" smtClean="0"/>
              <a:t>All projected expenditures – Advertising costs, equipment purchases (tents, tables, etc.), utilities on site, lease or rent for site, manager’s pay, liability insurance,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822960" lvl="1" indent="-457200">
              <a:buFont typeface="+mj-lt"/>
              <a:buAutoNum type="alphaLcParenR"/>
            </a:pPr>
            <a:r>
              <a:rPr lang="en-US" dirty="0" smtClean="0"/>
              <a:t>All projected revenues – Vendor fees, grant monies, local government support, fundraisers, etc.</a:t>
            </a:r>
          </a:p>
          <a:p>
            <a:pPr lvl="0">
              <a:buClr>
                <a:srgbClr val="94C600"/>
              </a:buClr>
            </a:pPr>
            <a:r>
              <a:rPr lang="en-US" dirty="0" smtClean="0">
                <a:solidFill>
                  <a:srgbClr val="3E3D2D"/>
                </a:solidFill>
              </a:rPr>
              <a:t>Viewing the revenue vs. expenditures will </a:t>
            </a:r>
            <a:r>
              <a:rPr lang="en-US" dirty="0">
                <a:solidFill>
                  <a:srgbClr val="3E3D2D"/>
                </a:solidFill>
              </a:rPr>
              <a:t>allow the market to see what they need to do to both make ends meet in the short term and to become fiscally sustainable in the long term</a:t>
            </a:r>
          </a:p>
          <a:p>
            <a:pPr marL="822960" lvl="1" indent="-457200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0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#10 – Promote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Tap into earned media </a:t>
            </a:r>
            <a:r>
              <a:rPr lang="en-US" dirty="0" smtClean="0"/>
              <a:t>opportunities by asking local radio, TV and newspapers to do stories about your market </a:t>
            </a:r>
          </a:p>
          <a:p>
            <a:r>
              <a:rPr lang="en-US" b="1" dirty="0" smtClean="0"/>
              <a:t>Utilize free social </a:t>
            </a:r>
            <a:r>
              <a:rPr lang="en-US" b="1" dirty="0"/>
              <a:t>media </a:t>
            </a:r>
            <a:r>
              <a:rPr lang="en-US" dirty="0"/>
              <a:t>networks such as </a:t>
            </a:r>
            <a:r>
              <a:rPr lang="en-US" dirty="0" err="1"/>
              <a:t>facebook</a:t>
            </a:r>
            <a:r>
              <a:rPr lang="en-US" dirty="0"/>
              <a:t>, twitter, </a:t>
            </a:r>
            <a:r>
              <a:rPr lang="en-US" dirty="0" smtClean="0"/>
              <a:t>blogging, etc. </a:t>
            </a:r>
          </a:p>
          <a:p>
            <a:r>
              <a:rPr lang="en-US" b="1" dirty="0" smtClean="0"/>
              <a:t>Invest in branding and marketing materials </a:t>
            </a:r>
            <a:r>
              <a:rPr lang="en-US" dirty="0" smtClean="0"/>
              <a:t>such as banners, rack cards and fliers</a:t>
            </a:r>
          </a:p>
          <a:p>
            <a:r>
              <a:rPr lang="en-US" b="1" dirty="0" smtClean="0"/>
              <a:t>Build a website </a:t>
            </a:r>
            <a:r>
              <a:rPr lang="en-US" dirty="0" smtClean="0"/>
              <a:t>with hours of operation, directions to the market, etc.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Must-Have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"/>
            </a:pPr>
            <a:r>
              <a:rPr lang="en-US" dirty="0" smtClean="0"/>
              <a:t>Location</a:t>
            </a:r>
            <a:endParaRPr lang="en-US" dirty="0"/>
          </a:p>
          <a:p>
            <a:pPr>
              <a:buFont typeface="Wingdings 2" pitchFamily="18" charset="2"/>
              <a:buChar char=""/>
            </a:pPr>
            <a:r>
              <a:rPr lang="en-US" dirty="0" smtClean="0"/>
              <a:t>Market Manager</a:t>
            </a:r>
          </a:p>
          <a:p>
            <a:pPr>
              <a:buFont typeface="Wingdings 2" pitchFamily="18" charset="2"/>
              <a:buChar char=""/>
            </a:pPr>
            <a:r>
              <a:rPr lang="en-US" dirty="0" smtClean="0"/>
              <a:t>Governance structure</a:t>
            </a:r>
            <a:endParaRPr lang="en-US" dirty="0"/>
          </a:p>
          <a:p>
            <a:pPr>
              <a:buFont typeface="Wingdings 2" pitchFamily="18" charset="2"/>
              <a:buChar char=""/>
            </a:pPr>
            <a:r>
              <a:rPr lang="en-US" dirty="0" smtClean="0"/>
              <a:t>Clear and enforceable bylaws</a:t>
            </a:r>
          </a:p>
          <a:p>
            <a:pPr>
              <a:buFont typeface="Wingdings 2" pitchFamily="18" charset="2"/>
              <a:buChar char=""/>
            </a:pPr>
            <a:r>
              <a:rPr lang="en-US" dirty="0"/>
              <a:t>Vendor </a:t>
            </a:r>
            <a:r>
              <a:rPr lang="en-US" dirty="0" smtClean="0"/>
              <a:t>contracts</a:t>
            </a:r>
            <a:endParaRPr lang="en-US" dirty="0"/>
          </a:p>
          <a:p>
            <a:pPr>
              <a:buFont typeface="Wingdings 2" pitchFamily="18" charset="2"/>
              <a:buChar char=""/>
            </a:pPr>
            <a:r>
              <a:rPr lang="en-US" dirty="0"/>
              <a:t>Marketing materials and signage</a:t>
            </a:r>
          </a:p>
          <a:p>
            <a:pPr>
              <a:buFont typeface="Wingdings 2" pitchFamily="18" charset="2"/>
              <a:buChar char=""/>
            </a:pPr>
            <a:r>
              <a:rPr lang="en-US" dirty="0"/>
              <a:t>Website and </a:t>
            </a:r>
            <a:r>
              <a:rPr lang="en-US" dirty="0" smtClean="0"/>
              <a:t>Facebook </a:t>
            </a:r>
            <a:r>
              <a:rPr lang="en-US" dirty="0"/>
              <a:t>page</a:t>
            </a:r>
          </a:p>
          <a:p>
            <a:pPr>
              <a:buFont typeface="Wingdings 2" pitchFamily="18" charset="2"/>
              <a:buChar char=""/>
            </a:pPr>
            <a:r>
              <a:rPr lang="en-US" dirty="0" smtClean="0"/>
              <a:t>Insurance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5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90600"/>
          </a:xfrm>
        </p:spPr>
        <p:txBody>
          <a:bodyPr/>
          <a:lstStyle/>
          <a:p>
            <a:r>
              <a:rPr lang="en-US" dirty="0" smtClean="0"/>
              <a:t>Other Helpful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6777317" cy="44610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Farmers Market Coalition Resource Library.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farmersmarketcoalition.org/resources/resource-library</a:t>
            </a:r>
            <a:endParaRPr lang="en-US" dirty="0"/>
          </a:p>
          <a:p>
            <a:r>
              <a:rPr lang="en-US" dirty="0" smtClean="0"/>
              <a:t>Hamilton</a:t>
            </a:r>
            <a:r>
              <a:rPr lang="en-US" dirty="0"/>
              <a:t>, Neil D. (June, 2002). “Farmers’’ Markets Rules, Regulations and Opportunities.”   </a:t>
            </a:r>
            <a:r>
              <a:rPr lang="en-US" i="1" dirty="0"/>
              <a:t>National Center for Agricultural Law Research and Information</a:t>
            </a:r>
            <a:r>
              <a:rPr lang="en-US" dirty="0"/>
              <a:t> </a:t>
            </a:r>
            <a:r>
              <a:rPr lang="en-US" i="1" dirty="0"/>
              <a:t>of the University of Arkansas.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www.nyFarmers’market.com/</a:t>
            </a:r>
            <a:r>
              <a:rPr lang="en-US" u="sng" dirty="0" err="1" smtClean="0">
                <a:hlinkClick r:id="rId3"/>
              </a:rPr>
              <a:t>pdf_files</a:t>
            </a:r>
            <a:r>
              <a:rPr lang="en-US" u="sng" dirty="0" smtClean="0">
                <a:hlinkClick r:id="rId3"/>
              </a:rPr>
              <a:t>/fmruleregs.pdf</a:t>
            </a:r>
            <a:endParaRPr lang="en-US" dirty="0" smtClean="0"/>
          </a:p>
          <a:p>
            <a:r>
              <a:rPr lang="en-US" dirty="0" err="1" smtClean="0"/>
              <a:t>Lakins,Velma</a:t>
            </a:r>
            <a:r>
              <a:rPr lang="en-US" dirty="0" smtClean="0"/>
              <a:t>. “How to Start a Farmers Market.” </a:t>
            </a:r>
            <a:r>
              <a:rPr lang="en-US" i="1" dirty="0" smtClean="0"/>
              <a:t>USDA</a:t>
            </a:r>
            <a:r>
              <a:rPr lang="en-US" dirty="0" smtClean="0"/>
              <a:t>. (May 2, 2007)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www.ams.usda.gov/AMSv1.0/getfile?dDocName=STELDEV3022129</a:t>
            </a:r>
            <a:endParaRPr lang="en-US" dirty="0" smtClean="0"/>
          </a:p>
          <a:p>
            <a:r>
              <a:rPr lang="en-US" i="1" dirty="0"/>
              <a:t>WVU Extension Service.  </a:t>
            </a:r>
            <a:r>
              <a:rPr lang="en-US" dirty="0"/>
              <a:t>“Farmers’ Market Vendors Guide.” (July 1, 2009). 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smallfarmcenter.ext.wvu.edu/r/download/36641</a:t>
            </a:r>
            <a:endParaRPr lang="en-US" u="sng" dirty="0" smtClean="0"/>
          </a:p>
          <a:p>
            <a:r>
              <a:rPr lang="en-US" dirty="0" smtClean="0"/>
              <a:t>West Virginia Farmers </a:t>
            </a:r>
            <a:r>
              <a:rPr lang="en-US" dirty="0"/>
              <a:t>M</a:t>
            </a:r>
            <a:r>
              <a:rPr lang="en-US" dirty="0" smtClean="0"/>
              <a:t>arket Association</a:t>
            </a:r>
            <a:r>
              <a:rPr lang="en-US" dirty="0"/>
              <a:t>.  </a:t>
            </a:r>
            <a:r>
              <a:rPr lang="en-US" dirty="0" smtClean="0"/>
              <a:t>“</a:t>
            </a:r>
            <a:r>
              <a:rPr lang="en-US" dirty="0"/>
              <a:t>Top Ten FAQ’s for Farmers Market Rules and Regulations</a:t>
            </a:r>
            <a:r>
              <a:rPr lang="en-US" dirty="0" smtClean="0"/>
              <a:t>” (2012).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Coming soon!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2514599"/>
            <a:ext cx="3631059" cy="4411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WVFMA Development Team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Deaonna</a:t>
            </a:r>
            <a:r>
              <a:rPr lang="en-US" b="1" dirty="0" smtClean="0"/>
              <a:t> </a:t>
            </a:r>
            <a:r>
              <a:rPr lang="en-US" b="1" dirty="0"/>
              <a:t>Crowe, Salem Farmers </a:t>
            </a:r>
            <a:r>
              <a:rPr lang="en-US" b="1" dirty="0" smtClean="0"/>
              <a:t>Market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Larry Lower, </a:t>
            </a:r>
            <a:r>
              <a:rPr lang="en-US" b="1" dirty="0" smtClean="0"/>
              <a:t>Berkeley Springs </a:t>
            </a:r>
            <a:r>
              <a:rPr lang="en-US" b="1" dirty="0"/>
              <a:t>Farmers </a:t>
            </a:r>
            <a:r>
              <a:rPr lang="en-US" b="1" dirty="0" smtClean="0"/>
              <a:t>Market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Savanna Lyons, West Virginia Food and Farm </a:t>
            </a:r>
            <a:r>
              <a:rPr lang="en-US" b="1" dirty="0" smtClean="0"/>
              <a:t>Coalition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Janet McDaniel, Monroe Farmers Market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76800" y="2316010"/>
            <a:ext cx="3352799" cy="639762"/>
          </a:xfrm>
        </p:spPr>
        <p:txBody>
          <a:bodyPr>
            <a:normAutofit fontScale="92500"/>
          </a:bodyPr>
          <a:lstStyle/>
          <a:p>
            <a:r>
              <a:rPr lang="en-US" b="0" dirty="0"/>
              <a:t>For more info, contact</a:t>
            </a:r>
            <a:r>
              <a:rPr lang="en-US" b="0" dirty="0" smtClean="0"/>
              <a:t>:</a:t>
            </a:r>
            <a:endParaRPr lang="en-US" b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9600" y="2974695"/>
            <a:ext cx="3645408" cy="1521105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en-US" sz="2100" dirty="0" smtClean="0"/>
              <a:t>Kelly </a:t>
            </a:r>
            <a:r>
              <a:rPr lang="en-US" sz="2100" dirty="0"/>
              <a:t>Crane, Project Coordinator</a:t>
            </a:r>
            <a:br>
              <a:rPr lang="en-US" sz="2100" dirty="0"/>
            </a:br>
            <a:r>
              <a:rPr lang="en-US" sz="2100" dirty="0"/>
              <a:t>West Virginia Farmers Market Association</a:t>
            </a:r>
            <a:br>
              <a:rPr lang="en-US" sz="2100" dirty="0"/>
            </a:br>
            <a:r>
              <a:rPr lang="en-US" sz="2100" dirty="0"/>
              <a:t>4700 </a:t>
            </a:r>
            <a:r>
              <a:rPr lang="en-US" sz="2100" dirty="0" err="1"/>
              <a:t>MacCorkle</a:t>
            </a:r>
            <a:r>
              <a:rPr lang="en-US" sz="2100" dirty="0"/>
              <a:t> Avenue SE</a:t>
            </a:r>
            <a:br>
              <a:rPr lang="en-US" sz="2100" dirty="0"/>
            </a:br>
            <a:r>
              <a:rPr lang="en-US" sz="2100" dirty="0"/>
              <a:t>Suite 101</a:t>
            </a:r>
            <a:br>
              <a:rPr lang="en-US" sz="2100" dirty="0"/>
            </a:br>
            <a:r>
              <a:rPr lang="en-US" sz="2100" dirty="0"/>
              <a:t>Charleston, WV 25304</a:t>
            </a:r>
            <a:br>
              <a:rPr lang="en-US" sz="2100" dirty="0"/>
            </a:br>
            <a:r>
              <a:rPr lang="en-US" sz="2100" dirty="0"/>
              <a:t>Phone: 304-542-3331</a:t>
            </a:r>
            <a:br>
              <a:rPr lang="en-US" sz="2100" dirty="0"/>
            </a:br>
            <a:r>
              <a:rPr lang="en-US" sz="2100" dirty="0">
                <a:hlinkClick r:id="rId2"/>
              </a:rPr>
              <a:t>Coordinator@wvfarmers.org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>
                <a:hlinkClick r:id="rId3"/>
              </a:rPr>
              <a:t>http://wvfarmers.org/</a:t>
            </a:r>
            <a:endParaRPr lang="en-US" sz="21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5852160"/>
            <a:ext cx="3724000" cy="365125"/>
          </a:xfrm>
        </p:spPr>
        <p:txBody>
          <a:bodyPr/>
          <a:lstStyle/>
          <a:p>
            <a:r>
              <a:rPr lang="en-US" dirty="0" smtClean="0"/>
              <a:t>West Virginia Farmers Market Association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8229600" cy="20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2" y="4419600"/>
            <a:ext cx="279762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6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start a market?  Who will Benefit?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Small/medium size farm operators</a:t>
            </a:r>
          </a:p>
          <a:p>
            <a:r>
              <a:rPr lang="en-US" dirty="0"/>
              <a:t>Consumers</a:t>
            </a:r>
          </a:p>
          <a:p>
            <a:r>
              <a:rPr lang="en-US" dirty="0"/>
              <a:t>The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The local economy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Still interested...?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10 Basic Steps to Starting a Farmers Market: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a meeting for interested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Outline goals and craft mission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ecruit vendors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Agree upon a governance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by-laws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 market </a:t>
            </a:r>
            <a:r>
              <a:rPr lang="en-US" dirty="0" smtClean="0"/>
              <a:t>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operational guidelines and vendor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budget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</a:t>
            </a:r>
            <a:r>
              <a:rPr lang="en-US" dirty="0"/>
              <a:t>the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#1 </a:t>
            </a:r>
            <a:r>
              <a:rPr lang="en-US" dirty="0"/>
              <a:t>-  Have a meeting for interested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4267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Host a meeting </a:t>
            </a:r>
            <a:r>
              <a:rPr lang="en-US" dirty="0" smtClean="0"/>
              <a:t>for those in the community interested in starting a farmers market – a good time to start this process is mid-winter when producers are not busy at the market, but still have  enough time to adjust their planting for next season</a:t>
            </a:r>
          </a:p>
          <a:p>
            <a:r>
              <a:rPr lang="en-US" b="1" dirty="0" smtClean="0"/>
              <a:t>Consider inviting:  </a:t>
            </a:r>
            <a:r>
              <a:rPr lang="en-US" b="1" u="sng" dirty="0"/>
              <a:t>a</a:t>
            </a:r>
            <a:r>
              <a:rPr lang="en-US" b="1" u="sng" dirty="0" smtClean="0"/>
              <a:t>rea producers </a:t>
            </a:r>
            <a:r>
              <a:rPr lang="en-US" dirty="0" smtClean="0"/>
              <a:t>(future vendors), active community volunteers, local governmental officials, county extension agents, neighborhood residents,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 smtClean="0"/>
              <a:t>Discuss perceived interest/need </a:t>
            </a:r>
            <a:r>
              <a:rPr lang="en-US" dirty="0" smtClean="0"/>
              <a:t>for the market in your community</a:t>
            </a:r>
          </a:p>
          <a:p>
            <a:r>
              <a:rPr lang="en-US" b="1" dirty="0" smtClean="0"/>
              <a:t>Collect names </a:t>
            </a:r>
            <a:r>
              <a:rPr lang="en-US" dirty="0" smtClean="0"/>
              <a:t>and contact info, and set a </a:t>
            </a:r>
            <a:r>
              <a:rPr lang="en-US" b="1" dirty="0" smtClean="0"/>
              <a:t>schedule for regular meetings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400" y="6019800"/>
            <a:ext cx="3876400" cy="365125"/>
          </a:xfrm>
        </p:spPr>
        <p:txBody>
          <a:bodyPr/>
          <a:lstStyle/>
          <a:p>
            <a:r>
              <a:rPr lang="en-US" dirty="0" smtClean="0"/>
              <a:t>West Virginia Farmers Market Association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#2 – Outline goals and craft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Agree on goals </a:t>
            </a:r>
            <a:r>
              <a:rPr lang="en-US" dirty="0" smtClean="0"/>
              <a:t>for the market to guide your planning process:</a:t>
            </a:r>
          </a:p>
          <a:p>
            <a:pPr lvl="1"/>
            <a:r>
              <a:rPr lang="en-US" dirty="0" smtClean="0"/>
              <a:t>Are you a group of farmers whose primary goal is expanding your direct marketing </a:t>
            </a:r>
            <a:r>
              <a:rPr lang="en-US" b="1" dirty="0" smtClean="0"/>
              <a:t>opportunities for vendors?</a:t>
            </a:r>
          </a:p>
          <a:p>
            <a:pPr lvl="1"/>
            <a:r>
              <a:rPr lang="en-US" dirty="0" smtClean="0"/>
              <a:t>A community organization who is interested in </a:t>
            </a:r>
            <a:r>
              <a:rPr lang="en-US" b="1" dirty="0" smtClean="0"/>
              <a:t>public health and/or economic </a:t>
            </a:r>
            <a:r>
              <a:rPr lang="en-US" dirty="0" smtClean="0"/>
              <a:t>development?</a:t>
            </a:r>
          </a:p>
          <a:p>
            <a:pPr lvl="1"/>
            <a:r>
              <a:rPr lang="en-US" b="1" dirty="0" smtClean="0"/>
              <a:t>Both?</a:t>
            </a:r>
          </a:p>
          <a:p>
            <a:pPr lvl="0">
              <a:buClr>
                <a:srgbClr val="94C600"/>
              </a:buClr>
            </a:pPr>
            <a:r>
              <a:rPr lang="en-US" b="1" dirty="0">
                <a:solidFill>
                  <a:srgbClr val="3E3D2D"/>
                </a:solidFill>
              </a:rPr>
              <a:t>Craft a mission statement </a:t>
            </a:r>
            <a:r>
              <a:rPr lang="en-US" dirty="0">
                <a:solidFill>
                  <a:srgbClr val="3E3D2D"/>
                </a:solidFill>
              </a:rPr>
              <a:t>that sets objectives that will further those goals.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#3 </a:t>
            </a:r>
            <a:r>
              <a:rPr lang="en-US" dirty="0"/>
              <a:t>- </a:t>
            </a:r>
            <a:r>
              <a:rPr lang="en-US" dirty="0" smtClean="0"/>
              <a:t>Select </a:t>
            </a:r>
            <a:r>
              <a:rPr lang="en-US" dirty="0"/>
              <a:t>a 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Location, location, location!</a:t>
            </a:r>
          </a:p>
          <a:p>
            <a:r>
              <a:rPr lang="en-US" dirty="0" smtClean="0"/>
              <a:t>A good location for a farmers market will:</a:t>
            </a:r>
          </a:p>
          <a:p>
            <a:pPr lvl="1"/>
            <a:r>
              <a:rPr lang="en-US" dirty="0" smtClean="0"/>
              <a:t>Be safe</a:t>
            </a:r>
          </a:p>
          <a:p>
            <a:pPr lvl="1"/>
            <a:r>
              <a:rPr lang="en-US" dirty="0" smtClean="0"/>
              <a:t>Be aesthetically pleasing</a:t>
            </a:r>
          </a:p>
          <a:p>
            <a:pPr lvl="1"/>
            <a:r>
              <a:rPr lang="en-US" dirty="0" smtClean="0"/>
              <a:t>Be accessible and have plenty of parking</a:t>
            </a:r>
          </a:p>
          <a:p>
            <a:pPr lvl="1"/>
            <a:r>
              <a:rPr lang="en-US" dirty="0" smtClean="0"/>
              <a:t>Be in proximity to the customers you wish to target in order to meet the goals established for your market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0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Step #4 </a:t>
            </a:r>
            <a:r>
              <a:rPr lang="en-US" dirty="0"/>
              <a:t>- R</a:t>
            </a:r>
            <a:r>
              <a:rPr lang="en-US" dirty="0" smtClean="0"/>
              <a:t>ecruit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95400"/>
            <a:ext cx="6777317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 actively </a:t>
            </a:r>
            <a:r>
              <a:rPr lang="en-US" b="1" dirty="0" smtClean="0"/>
              <a:t>recruiting potential vendors </a:t>
            </a:r>
            <a:r>
              <a:rPr lang="en-US" dirty="0" smtClean="0"/>
              <a:t>Your local extension agent can be a source of contact info</a:t>
            </a:r>
          </a:p>
          <a:p>
            <a:r>
              <a:rPr lang="en-US" dirty="0" smtClean="0"/>
              <a:t>Tell </a:t>
            </a:r>
            <a:r>
              <a:rPr lang="en-US" b="1" dirty="0" smtClean="0"/>
              <a:t>them why this is a good opportunity </a:t>
            </a:r>
            <a:r>
              <a:rPr lang="en-US" dirty="0" smtClean="0"/>
              <a:t>– have facts to back up your claims (</a:t>
            </a:r>
            <a:r>
              <a:rPr lang="en-US" dirty="0" err="1" smtClean="0"/>
              <a:t>ie</a:t>
            </a:r>
            <a:r>
              <a:rPr lang="en-US" dirty="0" smtClean="0"/>
              <a:t>. A traffic count on streets adjacent to location or a survey of local residents expressing desire for the market, etc.)</a:t>
            </a:r>
          </a:p>
          <a:p>
            <a:r>
              <a:rPr lang="en-US" dirty="0" smtClean="0"/>
              <a:t>Ideas for </a:t>
            </a:r>
            <a:r>
              <a:rPr lang="en-US" b="1" dirty="0" smtClean="0"/>
              <a:t>vendor recruitment events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Invite them to a regular committee meeting</a:t>
            </a:r>
          </a:p>
          <a:p>
            <a:pPr lvl="1"/>
            <a:r>
              <a:rPr lang="en-US" dirty="0" smtClean="0"/>
              <a:t>Information session at the extension office</a:t>
            </a:r>
          </a:p>
          <a:p>
            <a:pPr lvl="1"/>
            <a:r>
              <a:rPr lang="en-US" dirty="0" smtClean="0"/>
              <a:t>Host a local foods dinner and invite area producers to solicit their input on planning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#5 </a:t>
            </a:r>
            <a:r>
              <a:rPr lang="en-US" dirty="0"/>
              <a:t>- Agree upon a governance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Now that you have both community stakeholders and future vendors involved, as well as having selected a location, it’s time to adopt a formal governance structure.</a:t>
            </a:r>
          </a:p>
          <a:p>
            <a:r>
              <a:rPr lang="en-US" dirty="0" smtClean="0"/>
              <a:t>It is </a:t>
            </a:r>
            <a:r>
              <a:rPr lang="en-US" u="sng" dirty="0" smtClean="0"/>
              <a:t>very</a:t>
            </a:r>
            <a:r>
              <a:rPr lang="en-US" dirty="0" smtClean="0"/>
              <a:t> important that vendors are a part of this structure.</a:t>
            </a:r>
          </a:p>
          <a:p>
            <a:r>
              <a:rPr lang="en-US" dirty="0" smtClean="0"/>
              <a:t>Most markets have a farmers market board, consisting of, at minimum:</a:t>
            </a:r>
          </a:p>
          <a:p>
            <a:pPr lvl="1"/>
            <a:r>
              <a:rPr lang="en-US" dirty="0" smtClean="0"/>
              <a:t>President</a:t>
            </a:r>
          </a:p>
          <a:p>
            <a:pPr lvl="1"/>
            <a:r>
              <a:rPr lang="en-US" dirty="0" smtClean="0"/>
              <a:t>Vice President</a:t>
            </a:r>
          </a:p>
          <a:p>
            <a:pPr lvl="1"/>
            <a:r>
              <a:rPr lang="en-US" dirty="0" smtClean="0"/>
              <a:t>Secretary </a:t>
            </a:r>
          </a:p>
          <a:p>
            <a:pPr lvl="1"/>
            <a:r>
              <a:rPr lang="en-US" dirty="0" smtClean="0"/>
              <a:t>Treasurer</a:t>
            </a:r>
            <a:endParaRPr lang="en-US" dirty="0"/>
          </a:p>
          <a:p>
            <a:r>
              <a:rPr lang="en-US" dirty="0" smtClean="0"/>
              <a:t>Elect officers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West Virginia Farmers Market Association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 smtClean="0"/>
              <a:t>Step #6 </a:t>
            </a:r>
            <a:r>
              <a:rPr lang="en-US" dirty="0"/>
              <a:t>- Establish </a:t>
            </a:r>
            <a:r>
              <a:rPr lang="en-US" dirty="0" smtClean="0"/>
              <a:t>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Bylaws should be adopted that outline the procedures by which the board is elected and operates, and the process for </a:t>
            </a:r>
            <a:r>
              <a:rPr lang="en-US" i="1" dirty="0" smtClean="0"/>
              <a:t>how </a:t>
            </a:r>
            <a:r>
              <a:rPr lang="en-US" dirty="0" smtClean="0"/>
              <a:t>decisions are made.</a:t>
            </a:r>
          </a:p>
          <a:p>
            <a:r>
              <a:rPr lang="en-US" dirty="0" smtClean="0"/>
              <a:t>Good bylaws will:</a:t>
            </a:r>
          </a:p>
          <a:p>
            <a:pPr lvl="1"/>
            <a:r>
              <a:rPr lang="en-US" dirty="0" smtClean="0"/>
              <a:t>Further the goals for the market established by the original farmers market committee </a:t>
            </a:r>
          </a:p>
          <a:p>
            <a:pPr lvl="1"/>
            <a:r>
              <a:rPr lang="en-US" dirty="0" smtClean="0"/>
              <a:t>Be easy to understand and enforceable</a:t>
            </a:r>
          </a:p>
          <a:p>
            <a:pPr lvl="1"/>
            <a:r>
              <a:rPr lang="en-US" dirty="0" smtClean="0"/>
              <a:t>Be as simple as possible given the size and scope of the market</a:t>
            </a:r>
          </a:p>
          <a:p>
            <a:pPr lvl="1"/>
            <a:r>
              <a:rPr lang="en-US" dirty="0" smtClean="0"/>
              <a:t>Adhere to rules and regulations governing farmers markets that are already established by law  (See WVFMA’s “Top Ten FAQ’s for Farmers Market Rules and Regulations”)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5800" y="6019800"/>
            <a:ext cx="3876400" cy="365125"/>
          </a:xfrm>
        </p:spPr>
        <p:txBody>
          <a:bodyPr/>
          <a:lstStyle/>
          <a:p>
            <a:r>
              <a:rPr lang="en-US" dirty="0" smtClean="0"/>
              <a:t>West Virginia Farmers Market Association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5D14-9FC1-423A-9B62-C7B2CF140E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269</TotalTime>
  <Words>1262</Words>
  <Application>Microsoft Office PowerPoint</Application>
  <PresentationFormat>On-screen Show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“So You Want to Start a Farmers Market?”</vt:lpstr>
      <vt:lpstr>Why start a market?  Who will Benefit?</vt:lpstr>
      <vt:lpstr>There are 10 Basic Steps to Starting a Farmers Market:</vt:lpstr>
      <vt:lpstr>Step #1 -  Have a meeting for interested stakeholders</vt:lpstr>
      <vt:lpstr>Step #2 – Outline goals and craft mission statement</vt:lpstr>
      <vt:lpstr>Step #3 - Select a location </vt:lpstr>
      <vt:lpstr>Step #4 - Recruit vendors</vt:lpstr>
      <vt:lpstr>Step #5 - Agree upon a governance structure</vt:lpstr>
      <vt:lpstr>Step #6 - Establish bylaws</vt:lpstr>
      <vt:lpstr>Step #7 -  Identify a market manager</vt:lpstr>
      <vt:lpstr>Step #8 -  Develop operational guidelines and vendor contracts</vt:lpstr>
      <vt:lpstr>Step #9 - Create a budget strategy</vt:lpstr>
      <vt:lpstr>Step #10 – Promote the Market</vt:lpstr>
      <vt:lpstr>Must-Have Checklist</vt:lpstr>
      <vt:lpstr>Other Helpful Resources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Start a Farmers Market?</dc:title>
  <dc:creator>Kelly</dc:creator>
  <cp:lastModifiedBy>Kelly</cp:lastModifiedBy>
  <cp:revision>51</cp:revision>
  <cp:lastPrinted>2012-10-11T17:55:15Z</cp:lastPrinted>
  <dcterms:created xsi:type="dcterms:W3CDTF">2012-10-08T15:03:32Z</dcterms:created>
  <dcterms:modified xsi:type="dcterms:W3CDTF">2013-09-06T15:51:13Z</dcterms:modified>
</cp:coreProperties>
</file>